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836" r:id="rId2"/>
    <p:sldId id="1132" r:id="rId3"/>
    <p:sldId id="1138" r:id="rId4"/>
    <p:sldId id="1139" r:id="rId5"/>
    <p:sldId id="1140" r:id="rId6"/>
    <p:sldId id="1141" r:id="rId7"/>
    <p:sldId id="1144" r:id="rId8"/>
    <p:sldId id="1146" r:id="rId9"/>
    <p:sldId id="1147" r:id="rId10"/>
    <p:sldId id="1148" r:id="rId11"/>
    <p:sldId id="1149" r:id="rId12"/>
    <p:sldId id="1151" r:id="rId13"/>
    <p:sldId id="1150" r:id="rId14"/>
    <p:sldId id="1152" r:id="rId15"/>
    <p:sldId id="1153" r:id="rId16"/>
    <p:sldId id="1155" r:id="rId17"/>
    <p:sldId id="1154" r:id="rId18"/>
    <p:sldId id="1156" r:id="rId19"/>
    <p:sldId id="1128"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54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8D4A5-6DFC-4AD3-9858-8CE968D3C84D}" type="datetimeFigureOut">
              <a:rPr lang="zh-CN" altLang="en-US" smtClean="0"/>
              <a:t>2022/12/30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7E3AD-00C0-4292-A2FE-D0F9E9DC22F7}" type="slidenum">
              <a:rPr lang="zh-CN" altLang="en-US" smtClean="0"/>
              <a:t>‹#›</a:t>
            </a:fld>
            <a:endParaRPr lang="zh-CN" altLang="en-US"/>
          </a:p>
        </p:txBody>
      </p:sp>
    </p:spTree>
    <p:extLst>
      <p:ext uri="{BB962C8B-B14F-4D97-AF65-F5344CB8AC3E}">
        <p14:creationId xmlns:p14="http://schemas.microsoft.com/office/powerpoint/2010/main" val="7313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a:t>
            </a:fld>
            <a:endParaRPr lang="zh-CN" altLang="en-US"/>
          </a:p>
        </p:txBody>
      </p:sp>
    </p:spTree>
    <p:extLst>
      <p:ext uri="{BB962C8B-B14F-4D97-AF65-F5344CB8AC3E}">
        <p14:creationId xmlns:p14="http://schemas.microsoft.com/office/powerpoint/2010/main" val="1188986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9ABC0-61AB-43DD-A7D8-706CCBB05237}" type="slidenum">
              <a:rPr lang="zh-CN" altLang="en-US" smtClean="0"/>
              <a:pPr/>
              <a:t>2</a:t>
            </a:fld>
            <a:endParaRPr lang="zh-CN" altLang="en-US"/>
          </a:p>
        </p:txBody>
      </p:sp>
    </p:spTree>
    <p:extLst>
      <p:ext uri="{BB962C8B-B14F-4D97-AF65-F5344CB8AC3E}">
        <p14:creationId xmlns:p14="http://schemas.microsoft.com/office/powerpoint/2010/main" val="71121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9</a:t>
            </a:fld>
            <a:endParaRPr lang="zh-CN" altLang="en-US"/>
          </a:p>
        </p:txBody>
      </p:sp>
    </p:spTree>
    <p:extLst>
      <p:ext uri="{BB962C8B-B14F-4D97-AF65-F5344CB8AC3E}">
        <p14:creationId xmlns:p14="http://schemas.microsoft.com/office/powerpoint/2010/main" val="462561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9ABC0-61AB-43DD-A7D8-706CCBB05237}" type="slidenum">
              <a:rPr lang="zh-CN" altLang="en-US" smtClean="0"/>
              <a:pPr/>
              <a:t>10</a:t>
            </a:fld>
            <a:endParaRPr lang="zh-CN" altLang="en-US"/>
          </a:p>
        </p:txBody>
      </p:sp>
    </p:spTree>
    <p:extLst>
      <p:ext uri="{BB962C8B-B14F-4D97-AF65-F5344CB8AC3E}">
        <p14:creationId xmlns:p14="http://schemas.microsoft.com/office/powerpoint/2010/main" val="1106077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19</a:t>
            </a:fld>
            <a:endParaRPr lang="zh-CN" altLang="en-US"/>
          </a:p>
        </p:txBody>
      </p:sp>
    </p:spTree>
    <p:extLst>
      <p:ext uri="{BB962C8B-B14F-4D97-AF65-F5344CB8AC3E}">
        <p14:creationId xmlns:p14="http://schemas.microsoft.com/office/powerpoint/2010/main" val="2256341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879F5-066F-E5C0-3DAF-7FA7B219BA5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4EABA91-D66D-819A-261B-159FB8804A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172DDE5-DF14-B3A1-3BFD-E4DFA0597C8A}"/>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5" name="页脚占位符 4">
            <a:extLst>
              <a:ext uri="{FF2B5EF4-FFF2-40B4-BE49-F238E27FC236}">
                <a16:creationId xmlns:a16="http://schemas.microsoft.com/office/drawing/2014/main" id="{857A84E3-AEA0-B67A-CBBA-3DDF0B44602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F30A33E-6884-4495-7455-491F35C6C946}"/>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1530104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EEB7E-D257-7F89-E844-14C8492A54C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6A38CC1-7D70-4179-1949-0D5CF033CF3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66BEFA8-976D-178B-8F4D-C3B2C06D3053}"/>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5" name="页脚占位符 4">
            <a:extLst>
              <a:ext uri="{FF2B5EF4-FFF2-40B4-BE49-F238E27FC236}">
                <a16:creationId xmlns:a16="http://schemas.microsoft.com/office/drawing/2014/main" id="{8CF4A8EE-AE6E-FEE4-860C-64B369729B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3A640C-8BF2-E0DC-BE55-95442ED9C0D0}"/>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2682548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4A60F9-A4D6-6AAA-59D0-BB80DD0C40D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E0568B6-6684-8A94-39CD-E15F956A4AD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4706D-9D18-ABEE-11C2-9E2AC1A47037}"/>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5" name="页脚占位符 4">
            <a:extLst>
              <a:ext uri="{FF2B5EF4-FFF2-40B4-BE49-F238E27FC236}">
                <a16:creationId xmlns:a16="http://schemas.microsoft.com/office/drawing/2014/main" id="{AF3F0793-0064-9974-9780-A1CF125519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A43BF6-79DF-4493-63E3-6541655D6423}"/>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2698661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30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81B93-8FD5-83C6-4F42-342D59CE94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7C50D1-2ADB-8E43-6ADF-8DF1B7437F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F3E2AC-8E35-BB3D-68A4-81D836A67525}"/>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5" name="页脚占位符 4">
            <a:extLst>
              <a:ext uri="{FF2B5EF4-FFF2-40B4-BE49-F238E27FC236}">
                <a16:creationId xmlns:a16="http://schemas.microsoft.com/office/drawing/2014/main" id="{8F3C9AFD-4AAA-D135-3F11-03FA132C00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4D0CF2-2D74-E3BD-6823-F1C4991B899C}"/>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4171082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F1848-7E7C-8871-7CAA-D2D0906DC7F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70C19E5-CE0D-B39E-D519-6FB060B90C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71C8C5-6457-016A-7F55-35E40035FE85}"/>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5" name="页脚占位符 4">
            <a:extLst>
              <a:ext uri="{FF2B5EF4-FFF2-40B4-BE49-F238E27FC236}">
                <a16:creationId xmlns:a16="http://schemas.microsoft.com/office/drawing/2014/main" id="{E5D21762-8128-B5BC-2AC9-01A1561BD9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070096-C36E-A909-672B-E40DD23A1935}"/>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149583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EC3E2-26B4-826B-D01E-54EF48642D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6A3079-FC8B-EB95-A6FC-DECE07C0177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D1441A-5BE8-CAB9-FE29-379709A3931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EC29B2-33DF-D244-CCA9-DB9411792B9C}"/>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6" name="页脚占位符 5">
            <a:extLst>
              <a:ext uri="{FF2B5EF4-FFF2-40B4-BE49-F238E27FC236}">
                <a16:creationId xmlns:a16="http://schemas.microsoft.com/office/drawing/2014/main" id="{923D1B73-0F40-B722-484A-FC91184948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806E76-4EB8-42FC-049E-DB4BD2F45FD9}"/>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298894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BA6B6-9C2E-A356-873C-D09A1B8BE1A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AE2B5DB-FE02-82B6-D389-682604A82B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A79C853-4D19-A955-56D1-E6C31307F4A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90B1767-6D6E-24BA-31EB-AE3AEF07BB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D9E84C1-12AC-31DE-C0C5-FE19F7F4EA4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F6603DD-6B2A-AD01-DC89-7BF76B6817D7}"/>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8" name="页脚占位符 7">
            <a:extLst>
              <a:ext uri="{FF2B5EF4-FFF2-40B4-BE49-F238E27FC236}">
                <a16:creationId xmlns:a16="http://schemas.microsoft.com/office/drawing/2014/main" id="{CD685963-CC2A-DD38-DB51-BC9A6AE8341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BCEFDB7-FB9C-1DAF-A628-1A78CE15B509}"/>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2429929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5A7F9-8FAC-092B-5F21-1E4D5B3EA34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4826481-18B1-789F-B276-57A01A55AF2D}"/>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4" name="页脚占位符 3">
            <a:extLst>
              <a:ext uri="{FF2B5EF4-FFF2-40B4-BE49-F238E27FC236}">
                <a16:creationId xmlns:a16="http://schemas.microsoft.com/office/drawing/2014/main" id="{D9547692-A01F-7253-0EE9-40DF75633D6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D082929-0FF4-FE31-0BE8-D66B2E070087}"/>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907030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32FFCA-F409-1C66-5E03-5C17FEEB3B29}"/>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3" name="页脚占位符 2">
            <a:extLst>
              <a:ext uri="{FF2B5EF4-FFF2-40B4-BE49-F238E27FC236}">
                <a16:creationId xmlns:a16="http://schemas.microsoft.com/office/drawing/2014/main" id="{7A235BC3-5931-B8F2-0DC0-17E5268576B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92A3615-085D-8A59-8BB9-5505D5F15FCF}"/>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3908817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44C5D-195B-94FA-50BE-576E76F745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228AF08-5476-4D60-C36A-96BF2B24F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FED47E4-EC89-038B-C9DC-424883A23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6EDF6-99FB-7496-220E-E6018956CAAD}"/>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6" name="页脚占位符 5">
            <a:extLst>
              <a:ext uri="{FF2B5EF4-FFF2-40B4-BE49-F238E27FC236}">
                <a16:creationId xmlns:a16="http://schemas.microsoft.com/office/drawing/2014/main" id="{AA99E834-DD55-FF87-622F-CFD7828CBEE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5530CFC-2A01-B1F1-3FA0-72E6E2901FF0}"/>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1349821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DFD7D-ECC2-72F5-1083-E4233F39B49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8AFFD26-B50D-BAAC-964C-1865998671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D375A0B-9B4C-9C12-C44A-C55B69EC3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50A059-A25B-B119-389B-B10EA2DC3ABC}"/>
              </a:ext>
            </a:extLst>
          </p:cNvPr>
          <p:cNvSpPr>
            <a:spLocks noGrp="1"/>
          </p:cNvSpPr>
          <p:nvPr>
            <p:ph type="dt" sz="half" idx="10"/>
          </p:nvPr>
        </p:nvSpPr>
        <p:spPr/>
        <p:txBody>
          <a:bodyPr/>
          <a:lstStyle/>
          <a:p>
            <a:fld id="{88B5F1E5-2DE4-4228-95FA-7522D3C2417D}" type="datetimeFigureOut">
              <a:rPr lang="zh-CN" altLang="en-US" smtClean="0"/>
              <a:t>2022/12/30 Friday</a:t>
            </a:fld>
            <a:endParaRPr lang="zh-CN" altLang="en-US"/>
          </a:p>
        </p:txBody>
      </p:sp>
      <p:sp>
        <p:nvSpPr>
          <p:cNvPr id="6" name="页脚占位符 5">
            <a:extLst>
              <a:ext uri="{FF2B5EF4-FFF2-40B4-BE49-F238E27FC236}">
                <a16:creationId xmlns:a16="http://schemas.microsoft.com/office/drawing/2014/main" id="{7A8817DD-445D-6028-6BE4-DCDDF9392F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DF69F4-5159-1500-DE3A-17A9BEC0DA21}"/>
              </a:ext>
            </a:extLst>
          </p:cNvPr>
          <p:cNvSpPr>
            <a:spLocks noGrp="1"/>
          </p:cNvSpPr>
          <p:nvPr>
            <p:ph type="sldNum" sz="quarter" idx="12"/>
          </p:nvPr>
        </p:nvSpPr>
        <p:spPr/>
        <p:txBody>
          <a:body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3373883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70C743-F0F1-FA28-2B09-D48521D0D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1E28F6-5AD8-BE81-D50A-217B63E54A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47D154-38F2-88B3-400C-4B0BE10606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B5F1E5-2DE4-4228-95FA-7522D3C2417D}" type="datetimeFigureOut">
              <a:rPr lang="zh-CN" altLang="en-US" smtClean="0"/>
              <a:t>2022/12/30 Friday</a:t>
            </a:fld>
            <a:endParaRPr lang="zh-CN" altLang="en-US"/>
          </a:p>
        </p:txBody>
      </p:sp>
      <p:sp>
        <p:nvSpPr>
          <p:cNvPr id="5" name="页脚占位符 4">
            <a:extLst>
              <a:ext uri="{FF2B5EF4-FFF2-40B4-BE49-F238E27FC236}">
                <a16:creationId xmlns:a16="http://schemas.microsoft.com/office/drawing/2014/main" id="{585A59C5-9556-CD36-5F37-42790E516A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1E4F166-F680-76E3-0D7F-454F5E11F8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94709-11B8-4AA9-98EC-EF5A050702E5}" type="slidenum">
              <a:rPr lang="zh-CN" altLang="en-US" smtClean="0"/>
              <a:t>‹#›</a:t>
            </a:fld>
            <a:endParaRPr lang="zh-CN" altLang="en-US"/>
          </a:p>
        </p:txBody>
      </p:sp>
    </p:spTree>
    <p:extLst>
      <p:ext uri="{BB962C8B-B14F-4D97-AF65-F5344CB8AC3E}">
        <p14:creationId xmlns:p14="http://schemas.microsoft.com/office/powerpoint/2010/main" val="163042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ca9507f98750f994ca16ba765fe38613副本.png"/>
          <p:cNvPicPr>
            <a:picLocks noChangeAspect="1" noChangeArrowheads="1"/>
          </p:cNvPicPr>
          <p:nvPr/>
        </p:nvPicPr>
        <p:blipFill>
          <a:blip r:embed="rId3" cstate="print"/>
          <a:srcRect/>
          <a:stretch>
            <a:fillRect/>
          </a:stretch>
        </p:blipFill>
        <p:spPr bwMode="auto">
          <a:xfrm>
            <a:off x="-2256928" y="-1172501"/>
            <a:ext cx="8255000" cy="7289800"/>
          </a:xfrm>
          <a:prstGeom prst="rect">
            <a:avLst/>
          </a:prstGeom>
          <a:noFill/>
        </p:spPr>
      </p:pic>
      <p:sp>
        <p:nvSpPr>
          <p:cNvPr id="10" name="矩形 259"/>
          <p:cNvSpPr>
            <a:spLocks noChangeArrowheads="1"/>
          </p:cNvSpPr>
          <p:nvPr/>
        </p:nvSpPr>
        <p:spPr bwMode="auto">
          <a:xfrm>
            <a:off x="4965192" y="2039273"/>
            <a:ext cx="7013448" cy="984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b="1" dirty="0"/>
              <a:t>Fundamental Solutions for Water Wave Animation</a:t>
            </a:r>
          </a:p>
        </p:txBody>
      </p:sp>
      <p:sp>
        <p:nvSpPr>
          <p:cNvPr id="11" name="矩形 259"/>
          <p:cNvSpPr>
            <a:spLocks noChangeArrowheads="1"/>
          </p:cNvSpPr>
          <p:nvPr/>
        </p:nvSpPr>
        <p:spPr bwMode="auto">
          <a:xfrm>
            <a:off x="5586910" y="4117679"/>
            <a:ext cx="451250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800" dirty="0">
                <a:solidFill>
                  <a:schemeClr val="tx1">
                    <a:lumMod val="65000"/>
                    <a:lumOff val="35000"/>
                  </a:schemeClr>
                </a:solidFill>
                <a:cs typeface="Arial" panose="020B0604020202020204" pitchFamily="34" charset="0"/>
              </a:rPr>
              <a:t>Report Person</a:t>
            </a:r>
            <a:r>
              <a:rPr lang="zh-CN" altLang="en-US" sz="1800" dirty="0">
                <a:solidFill>
                  <a:schemeClr val="tx1">
                    <a:lumMod val="65000"/>
                    <a:lumOff val="35000"/>
                  </a:schemeClr>
                </a:solidFill>
                <a:cs typeface="Arial" panose="020B0604020202020204" pitchFamily="34" charset="0"/>
              </a:rPr>
              <a:t>：林瑞健</a:t>
            </a:r>
          </a:p>
        </p:txBody>
      </p:sp>
    </p:spTree>
    <p:extLst>
      <p:ext uri="{BB962C8B-B14F-4D97-AF65-F5344CB8AC3E}">
        <p14:creationId xmlns:p14="http://schemas.microsoft.com/office/powerpoint/2010/main" val="1557010203"/>
      </p:ext>
    </p:extLst>
  </p:cSld>
  <p:clrMapOvr>
    <a:masterClrMapping/>
  </p:clrMapOvr>
  <p:transition spd="med">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p:nvPr/>
        </p:nvGrpSpPr>
        <p:grpSpPr>
          <a:xfrm>
            <a:off x="8628699" y="2714427"/>
            <a:ext cx="2747887" cy="2538776"/>
            <a:chOff x="6572264" y="1643056"/>
            <a:chExt cx="2061184" cy="1903642"/>
          </a:xfrm>
        </p:grpSpPr>
        <p:sp>
          <p:nvSpPr>
            <p:cNvPr id="9" name="Arc 10"/>
            <p:cNvSpPr/>
            <p:nvPr/>
          </p:nvSpPr>
          <p:spPr>
            <a:xfrm>
              <a:off x="6572264" y="1643056"/>
              <a:ext cx="1903642" cy="1903642"/>
            </a:xfrm>
            <a:prstGeom prst="arc">
              <a:avLst>
                <a:gd name="adj1" fmla="val 21571566"/>
                <a:gd name="adj2" fmla="val 10822907"/>
              </a:avLst>
            </a:prstGeom>
            <a:solidFill>
              <a:schemeClr val="accent4"/>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733" spc="284" dirty="0">
                  <a:solidFill>
                    <a:schemeClr val="bg1"/>
                  </a:solidFill>
                  <a:latin typeface="微软雅黑" panose="020B0503020204020204" pitchFamily="34" charset="-122"/>
                  <a:ea typeface="微软雅黑" panose="020B0503020204020204" pitchFamily="34" charset="-122"/>
                </a:rPr>
                <a:t>04</a:t>
              </a:r>
            </a:p>
          </p:txBody>
        </p:sp>
        <p:sp>
          <p:nvSpPr>
            <p:cNvPr id="10" name="Rectangle 15"/>
            <p:cNvSpPr/>
            <p:nvPr/>
          </p:nvSpPr>
          <p:spPr>
            <a:xfrm>
              <a:off x="6715141" y="1714494"/>
              <a:ext cx="1918307" cy="376987"/>
            </a:xfrm>
            <a:prstGeom prst="rect">
              <a:avLst/>
            </a:prstGeom>
          </p:spPr>
          <p:txBody>
            <a:bodyPr wrap="square">
              <a:spAutoFit/>
            </a:bodyPr>
            <a:lstStyle/>
            <a:p>
              <a:pPr lvl="0" algn="ctr"/>
              <a:r>
                <a:rPr lang="zh-CN" altLang="en-US" sz="266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局限性</a:t>
              </a:r>
              <a:endParaRPr lang="zh-CN" altLang="en-US"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39"/>
          <p:cNvGrpSpPr/>
          <p:nvPr/>
        </p:nvGrpSpPr>
        <p:grpSpPr>
          <a:xfrm>
            <a:off x="6057267" y="2714427"/>
            <a:ext cx="2631020" cy="2538776"/>
            <a:chOff x="4643438" y="1643056"/>
            <a:chExt cx="1973522" cy="1903642"/>
          </a:xfrm>
        </p:grpSpPr>
        <p:sp>
          <p:nvSpPr>
            <p:cNvPr id="22" name="Arc 9"/>
            <p:cNvSpPr/>
            <p:nvPr/>
          </p:nvSpPr>
          <p:spPr>
            <a:xfrm>
              <a:off x="4643438" y="1643056"/>
              <a:ext cx="1903642" cy="1903642"/>
            </a:xfrm>
            <a:prstGeom prst="arc">
              <a:avLst>
                <a:gd name="adj1" fmla="val 10782369"/>
                <a:gd name="adj2" fmla="val 0"/>
              </a:avLst>
            </a:prstGeom>
            <a:solidFill>
              <a:schemeClr val="accent3"/>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733" spc="284" dirty="0">
                  <a:solidFill>
                    <a:schemeClr val="bg1"/>
                  </a:solidFill>
                  <a:latin typeface="微软雅黑" panose="020B0503020204020204" pitchFamily="34" charset="-122"/>
                  <a:ea typeface="微软雅黑" panose="020B0503020204020204" pitchFamily="34" charset="-122"/>
                </a:rPr>
                <a:t>03</a:t>
              </a:r>
            </a:p>
          </p:txBody>
        </p:sp>
        <p:sp>
          <p:nvSpPr>
            <p:cNvPr id="23" name="Rectangle 12"/>
            <p:cNvSpPr/>
            <p:nvPr/>
          </p:nvSpPr>
          <p:spPr>
            <a:xfrm>
              <a:off x="4786313" y="2786064"/>
              <a:ext cx="1830647" cy="376987"/>
            </a:xfrm>
            <a:prstGeom prst="rect">
              <a:avLst/>
            </a:prstGeom>
          </p:spPr>
          <p:txBody>
            <a:bodyPr wrap="square">
              <a:spAutoFit/>
            </a:bodyPr>
            <a:lstStyle/>
            <a:p>
              <a:pPr lvl="0" algn="ctr"/>
              <a:r>
                <a:rPr lang="zh-CN" altLang="en-US" sz="266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创新点</a:t>
              </a:r>
              <a:endParaRPr lang="zh-CN" altLang="en-US"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37"/>
          <p:cNvGrpSpPr/>
          <p:nvPr/>
        </p:nvGrpSpPr>
        <p:grpSpPr>
          <a:xfrm>
            <a:off x="914402" y="2714427"/>
            <a:ext cx="2589311" cy="2538776"/>
            <a:chOff x="785786" y="1643056"/>
            <a:chExt cx="1942236" cy="1903642"/>
          </a:xfrm>
        </p:grpSpPr>
        <p:sp>
          <p:nvSpPr>
            <p:cNvPr id="29" name="Arc 7"/>
            <p:cNvSpPr/>
            <p:nvPr/>
          </p:nvSpPr>
          <p:spPr>
            <a:xfrm>
              <a:off x="785786" y="1643056"/>
              <a:ext cx="1903642" cy="1903642"/>
            </a:xfrm>
            <a:prstGeom prst="arc">
              <a:avLst>
                <a:gd name="adj1" fmla="val 10782369"/>
                <a:gd name="adj2" fmla="val 0"/>
              </a:avLst>
            </a:prstGeom>
            <a:solidFill>
              <a:schemeClr val="accent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733" spc="284" dirty="0">
                  <a:solidFill>
                    <a:schemeClr val="bg1"/>
                  </a:solidFill>
                  <a:latin typeface="微软雅黑" panose="020B0503020204020204" pitchFamily="34" charset="-122"/>
                  <a:ea typeface="微软雅黑" panose="020B0503020204020204" pitchFamily="34" charset="-122"/>
                </a:rPr>
                <a:t>01</a:t>
              </a:r>
            </a:p>
          </p:txBody>
        </p:sp>
        <p:sp>
          <p:nvSpPr>
            <p:cNvPr id="30" name="Rectangle 13"/>
            <p:cNvSpPr/>
            <p:nvPr/>
          </p:nvSpPr>
          <p:spPr>
            <a:xfrm>
              <a:off x="928662" y="2786064"/>
              <a:ext cx="1799360" cy="376987"/>
            </a:xfrm>
            <a:prstGeom prst="rect">
              <a:avLst/>
            </a:prstGeom>
          </p:spPr>
          <p:txBody>
            <a:bodyPr wrap="square">
              <a:spAutoFit/>
            </a:bodyPr>
            <a:lstStyle/>
            <a:p>
              <a:pPr algn="ctr"/>
              <a:r>
                <a:rPr lang="zh-CN" altLang="en-US" sz="266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研究背景</a:t>
              </a:r>
              <a:endParaRPr lang="zh-CN" altLang="en-US"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Group 38"/>
          <p:cNvGrpSpPr/>
          <p:nvPr/>
        </p:nvGrpSpPr>
        <p:grpSpPr>
          <a:xfrm>
            <a:off x="3485835" y="2714427"/>
            <a:ext cx="2610164" cy="2538776"/>
            <a:chOff x="2714612" y="1643056"/>
            <a:chExt cx="1957878" cy="1903642"/>
          </a:xfrm>
        </p:grpSpPr>
        <p:sp>
          <p:nvSpPr>
            <p:cNvPr id="35" name="Arc 8"/>
            <p:cNvSpPr/>
            <p:nvPr/>
          </p:nvSpPr>
          <p:spPr>
            <a:xfrm>
              <a:off x="2714612" y="1643056"/>
              <a:ext cx="1903642" cy="1903642"/>
            </a:xfrm>
            <a:prstGeom prst="arc">
              <a:avLst>
                <a:gd name="adj1" fmla="val 21571566"/>
                <a:gd name="adj2" fmla="val 10822907"/>
              </a:avLst>
            </a:prstGeom>
            <a:solidFill>
              <a:schemeClr val="accent2"/>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733" spc="284" dirty="0">
                  <a:solidFill>
                    <a:schemeClr val="bg1"/>
                  </a:solidFill>
                  <a:latin typeface="微软雅黑" panose="020B0503020204020204" pitchFamily="34" charset="-122"/>
                  <a:ea typeface="微软雅黑" panose="020B0503020204020204" pitchFamily="34" charset="-122"/>
                </a:rPr>
                <a:t>02</a:t>
              </a:r>
            </a:p>
          </p:txBody>
        </p:sp>
        <p:sp>
          <p:nvSpPr>
            <p:cNvPr id="36" name="Rectangle 14"/>
            <p:cNvSpPr/>
            <p:nvPr/>
          </p:nvSpPr>
          <p:spPr>
            <a:xfrm>
              <a:off x="2857487" y="1755031"/>
              <a:ext cx="1815003" cy="376987"/>
            </a:xfrm>
            <a:prstGeom prst="rect">
              <a:avLst/>
            </a:prstGeom>
          </p:spPr>
          <p:txBody>
            <a:bodyPr wrap="square">
              <a:spAutoFit/>
            </a:bodyPr>
            <a:lstStyle/>
            <a:p>
              <a:pPr lvl="0" algn="ctr"/>
              <a:r>
                <a:rPr lang="zh-CN" altLang="en-US" sz="266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研究工作</a:t>
              </a:r>
              <a:endParaRPr lang="zh-CN" altLang="en-US"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Title 9"/>
          <p:cNvSpPr txBox="1">
            <a:spLocks/>
          </p:cNvSpPr>
          <p:nvPr/>
        </p:nvSpPr>
        <p:spPr>
          <a:xfrm>
            <a:off x="865803" y="523438"/>
            <a:ext cx="1709568" cy="697317"/>
          </a:xfrm>
          <a:prstGeom prst="rect">
            <a:avLst/>
          </a:prstGeom>
        </p:spPr>
        <p:txBody>
          <a:bodyPr lIns="86697" tIns="43348" rIns="86697" bIns="4334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867" dirty="0">
                <a:solidFill>
                  <a:schemeClr val="bg1">
                    <a:lumMod val="50000"/>
                  </a:schemeClr>
                </a:solidFill>
                <a:latin typeface="微软雅黑" panose="020B0503020204020204" pitchFamily="34" charset="-122"/>
                <a:ea typeface="微软雅黑" panose="020B0503020204020204" pitchFamily="34" charset="-122"/>
                <a:cs typeface="+mn-ea"/>
                <a:sym typeface="+mn-lt"/>
              </a:rPr>
              <a:t>目录</a:t>
            </a:r>
            <a:endParaRPr lang="en-AU" sz="5867"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7" name="Subtitle 10"/>
          <p:cNvSpPr txBox="1">
            <a:spLocks/>
          </p:cNvSpPr>
          <p:nvPr/>
        </p:nvSpPr>
        <p:spPr>
          <a:xfrm>
            <a:off x="2479360" y="821389"/>
            <a:ext cx="1792437" cy="374124"/>
          </a:xfrm>
          <a:prstGeom prst="rect">
            <a:avLst/>
          </a:prstGeom>
        </p:spPr>
        <p:txBody>
          <a:bodyPr lIns="86697" tIns="43348" rIns="86697" bIns="43348"/>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733" dirty="0">
                <a:solidFill>
                  <a:schemeClr val="bg1">
                    <a:lumMod val="50000"/>
                  </a:schemeClr>
                </a:solidFill>
                <a:latin typeface="Agency FB" panose="020B0503020202020204" pitchFamily="34" charset="0"/>
                <a:ea typeface="微软雅黑" panose="020B0503020204020204" pitchFamily="34" charset="-122"/>
              </a:rPr>
              <a:t>CONTENTS</a:t>
            </a:r>
          </a:p>
        </p:txBody>
      </p:sp>
    </p:spTree>
    <p:extLst>
      <p:ext uri="{BB962C8B-B14F-4D97-AF65-F5344CB8AC3E}">
        <p14:creationId xmlns:p14="http://schemas.microsoft.com/office/powerpoint/2010/main" val="3388304408"/>
      </p:ext>
    </p:extLst>
  </p:cSld>
  <p:clrMapOvr>
    <a:masterClrMapping/>
  </p:clrMapOvr>
  <p:transition spd="med">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4"/>
          <p:cNvSpPr>
            <a:spLocks noChangeArrowheads="1"/>
          </p:cNvSpPr>
          <p:nvPr/>
        </p:nvSpPr>
        <p:spPr bwMode="auto">
          <a:xfrm>
            <a:off x="6684761" y="1916033"/>
            <a:ext cx="5004823" cy="127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spcBef>
                <a:spcPts val="400"/>
              </a:spcBef>
              <a:defRPr/>
            </a:pPr>
            <a:r>
              <a:rPr lang="zh-CN" altLang="en-US" sz="1400" b="1" dirty="0">
                <a:solidFill>
                  <a:schemeClr val="bg1">
                    <a:lumMod val="50000"/>
                  </a:schemeClr>
                </a:solidFill>
                <a:latin typeface="微软雅黑" pitchFamily="34" charset="-122"/>
                <a:ea typeface="微软雅黑" pitchFamily="34" charset="-122"/>
              </a:rPr>
              <a:t>与远距离的人互动对于远程工作、人际关系和娱乐都很重要。虽然这种面对面的互动可以通过</a:t>
            </a:r>
            <a:r>
              <a:rPr lang="en-US" altLang="zh-CN" sz="1400" b="1" dirty="0">
                <a:solidFill>
                  <a:schemeClr val="bg1">
                    <a:lumMod val="50000"/>
                  </a:schemeClr>
                </a:solidFill>
                <a:latin typeface="微软雅黑" pitchFamily="34" charset="-122"/>
                <a:ea typeface="微软雅黑" pitchFamily="34" charset="-122"/>
              </a:rPr>
              <a:t>2D</a:t>
            </a:r>
            <a:r>
              <a:rPr lang="zh-CN" altLang="en-US" sz="1400" b="1" dirty="0">
                <a:solidFill>
                  <a:schemeClr val="bg1">
                    <a:lumMod val="50000"/>
                  </a:schemeClr>
                </a:solidFill>
                <a:latin typeface="微软雅黑" pitchFamily="34" charset="-122"/>
                <a:ea typeface="微软雅黑" pitchFamily="34" charset="-122"/>
              </a:rPr>
              <a:t>视频会议或最近的虚拟现实</a:t>
            </a:r>
            <a:r>
              <a:rPr lang="en-US" altLang="zh-CN" sz="1400" b="1" dirty="0">
                <a:solidFill>
                  <a:schemeClr val="bg1">
                    <a:lumMod val="50000"/>
                  </a:schemeClr>
                </a:solidFill>
                <a:latin typeface="微软雅黑" pitchFamily="34" charset="-122"/>
                <a:ea typeface="微软雅黑" pitchFamily="34" charset="-122"/>
              </a:rPr>
              <a:t>(VR)</a:t>
            </a:r>
            <a:r>
              <a:rPr lang="zh-CN" altLang="en-US" sz="1400" b="1" dirty="0">
                <a:solidFill>
                  <a:schemeClr val="bg1">
                    <a:lumMod val="50000"/>
                  </a:schemeClr>
                </a:solidFill>
                <a:latin typeface="微软雅黑" pitchFamily="34" charset="-122"/>
                <a:ea typeface="微软雅黑" pitchFamily="34" charset="-122"/>
              </a:rPr>
              <a:t>来实现，但远程呈现系统目前扭曲了眼神交流和社交注视信号的交流。虽然已经提出了在</a:t>
            </a:r>
            <a:r>
              <a:rPr lang="en-US" altLang="zh-CN" sz="1400" b="1" dirty="0">
                <a:solidFill>
                  <a:schemeClr val="bg1">
                    <a:lumMod val="50000"/>
                  </a:schemeClr>
                </a:solidFill>
                <a:latin typeface="微软雅黑" pitchFamily="34" charset="-122"/>
                <a:ea typeface="微软雅黑" pitchFamily="34" charset="-122"/>
              </a:rPr>
              <a:t>2D</a:t>
            </a:r>
            <a:r>
              <a:rPr lang="zh-CN" altLang="en-US" sz="1400" b="1" dirty="0">
                <a:solidFill>
                  <a:schemeClr val="bg1">
                    <a:lumMod val="50000"/>
                  </a:schemeClr>
                </a:solidFill>
                <a:latin typeface="微软雅黑" pitchFamily="34" charset="-122"/>
                <a:ea typeface="微软雅黑" pitchFamily="34" charset="-122"/>
              </a:rPr>
              <a:t>电话会议中重定向目光以实现眼神交流的方法，但</a:t>
            </a:r>
            <a:r>
              <a:rPr lang="en-US" altLang="zh-CN" sz="1400" b="1" dirty="0">
                <a:solidFill>
                  <a:schemeClr val="bg1">
                    <a:lumMod val="50000"/>
                  </a:schemeClr>
                </a:solidFill>
                <a:latin typeface="微软雅黑" pitchFamily="34" charset="-122"/>
                <a:ea typeface="微软雅黑" pitchFamily="34" charset="-122"/>
              </a:rPr>
              <a:t>2D</a:t>
            </a:r>
            <a:r>
              <a:rPr lang="zh-CN" altLang="en-US" sz="1400" b="1" dirty="0">
                <a:solidFill>
                  <a:schemeClr val="bg1">
                    <a:lumMod val="50000"/>
                  </a:schemeClr>
                </a:solidFill>
                <a:latin typeface="微软雅黑" pitchFamily="34" charset="-122"/>
                <a:ea typeface="微软雅黑" pitchFamily="34" charset="-122"/>
              </a:rPr>
              <a:t>视频会议缺乏真实生活的</a:t>
            </a:r>
            <a:r>
              <a:rPr lang="en-US" altLang="zh-CN" sz="1400" b="1" dirty="0">
                <a:solidFill>
                  <a:schemeClr val="bg1">
                    <a:lumMod val="50000"/>
                  </a:schemeClr>
                </a:solidFill>
                <a:latin typeface="微软雅黑" pitchFamily="34" charset="-122"/>
                <a:ea typeface="微软雅黑" pitchFamily="34" charset="-122"/>
              </a:rPr>
              <a:t>3D</a:t>
            </a:r>
            <a:r>
              <a:rPr lang="zh-CN" altLang="en-US" sz="1400" b="1" dirty="0">
                <a:solidFill>
                  <a:schemeClr val="bg1">
                    <a:lumMod val="50000"/>
                  </a:schemeClr>
                </a:solidFill>
                <a:latin typeface="微软雅黑" pitchFamily="34" charset="-122"/>
                <a:ea typeface="微软雅黑" pitchFamily="34" charset="-122"/>
              </a:rPr>
              <a:t>沉浸感。</a:t>
            </a:r>
            <a:endParaRPr lang="en-US" altLang="zh-CN" sz="1400" dirty="0">
              <a:solidFill>
                <a:schemeClr val="bg1">
                  <a:lumMod val="50000"/>
                </a:schemeClr>
              </a:solidFill>
              <a:latin typeface="微软雅黑" pitchFamily="34" charset="-122"/>
              <a:ea typeface="微软雅黑" pitchFamily="34" charset="-122"/>
            </a:endParaRPr>
          </a:p>
        </p:txBody>
      </p:sp>
      <p:sp>
        <p:nvSpPr>
          <p:cNvPr id="8" name="任意多边形 7"/>
          <p:cNvSpPr/>
          <p:nvPr/>
        </p:nvSpPr>
        <p:spPr>
          <a:xfrm>
            <a:off x="6216649" y="2090078"/>
            <a:ext cx="285751" cy="184207"/>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p>
        </p:txBody>
      </p:sp>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2743200"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1</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研究背景</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82C27101-EA2D-2DCF-A7E8-C3CEAFF9965D}"/>
              </a:ext>
            </a:extLst>
          </p:cNvPr>
          <p:cNvPicPr>
            <a:picLocks noChangeAspect="1"/>
          </p:cNvPicPr>
          <p:nvPr/>
        </p:nvPicPr>
        <p:blipFill>
          <a:blip r:embed="rId2"/>
          <a:stretch>
            <a:fillRect/>
          </a:stretch>
        </p:blipFill>
        <p:spPr>
          <a:xfrm>
            <a:off x="2354025" y="1909550"/>
            <a:ext cx="3153215" cy="3038899"/>
          </a:xfrm>
          <a:prstGeom prst="rect">
            <a:avLst/>
          </a:prstGeom>
        </p:spPr>
      </p:pic>
    </p:spTree>
    <p:extLst>
      <p:ext uri="{BB962C8B-B14F-4D97-AF65-F5344CB8AC3E}">
        <p14:creationId xmlns:p14="http://schemas.microsoft.com/office/powerpoint/2010/main" val="33799961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70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4356273"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2</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研究工作</a:t>
            </a:r>
            <a:r>
              <a:rPr lang="en-US" altLang="zh-CN" sz="2800" b="1" dirty="0">
                <a:solidFill>
                  <a:schemeClr val="bg1">
                    <a:lumMod val="50000"/>
                  </a:schemeClr>
                </a:solidFill>
                <a:latin typeface="Agency FB" panose="020B0503020202020204" pitchFamily="34" charset="0"/>
                <a:ea typeface="微软雅黑" panose="020B0503020204020204" pitchFamily="34" charset="-122"/>
              </a:rPr>
              <a:t>——</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眼神接触</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grpSp>
        <p:nvGrpSpPr>
          <p:cNvPr id="22" name="组合 6">
            <a:extLst>
              <a:ext uri="{FF2B5EF4-FFF2-40B4-BE49-F238E27FC236}">
                <a16:creationId xmlns:a16="http://schemas.microsoft.com/office/drawing/2014/main" id="{C1316703-006F-4D87-92B7-0D0D821CC6A1}"/>
              </a:ext>
            </a:extLst>
          </p:cNvPr>
          <p:cNvGrpSpPr/>
          <p:nvPr/>
        </p:nvGrpSpPr>
        <p:grpSpPr>
          <a:xfrm>
            <a:off x="3989943" y="1699812"/>
            <a:ext cx="4356274" cy="1537853"/>
            <a:chOff x="6084168" y="1189133"/>
            <a:chExt cx="1669538" cy="1882774"/>
          </a:xfrm>
        </p:grpSpPr>
        <p:sp>
          <p:nvSpPr>
            <p:cNvPr id="23" name="TextBox 20">
              <a:extLst>
                <a:ext uri="{FF2B5EF4-FFF2-40B4-BE49-F238E27FC236}">
                  <a16:creationId xmlns:a16="http://schemas.microsoft.com/office/drawing/2014/main" id="{FDAA5A42-7B44-4028-84FE-E6F116C8F268}"/>
                </a:ext>
              </a:extLst>
            </p:cNvPr>
            <p:cNvSpPr txBox="1"/>
            <p:nvPr/>
          </p:nvSpPr>
          <p:spPr>
            <a:xfrm>
              <a:off x="6084168" y="1514664"/>
              <a:ext cx="1669538" cy="1557243"/>
            </a:xfrm>
            <a:prstGeom prst="rect">
              <a:avLst/>
            </a:prstGeom>
            <a:noFill/>
          </p:spPr>
          <p:txBody>
            <a:bodyPr wrap="square" lIns="94115" tIns="47057" rIns="94115" bIns="47057" rtlCol="0">
              <a:spAutoFit/>
            </a:bodyPr>
            <a:lstStyle/>
            <a:p>
              <a:pPr>
                <a:lnSpc>
                  <a:spcPct val="130000"/>
                </a:lnSpc>
              </a:pPr>
              <a:r>
                <a:rPr lang="zh-CN" altLang="en-US" sz="1200" b="1" dirty="0">
                  <a:latin typeface="微软雅黑" pitchFamily="34" charset="-122"/>
                  <a:ea typeface="微软雅黑" pitchFamily="34" charset="-122"/>
                </a:rPr>
                <a:t>数据驱动表示</a:t>
              </a:r>
              <a:r>
                <a:rPr lang="en-US" altLang="zh-CN" sz="1200" b="1" dirty="0">
                  <a:latin typeface="微软雅黑" pitchFamily="34" charset="-122"/>
                  <a:ea typeface="微软雅黑" pitchFamily="34" charset="-122"/>
                </a:rPr>
                <a:t>[Lombardi</a:t>
              </a:r>
              <a:r>
                <a:rPr lang="zh-CN" altLang="en-US" sz="1200" b="1" dirty="0">
                  <a:latin typeface="微软雅黑" pitchFamily="34" charset="-122"/>
                  <a:ea typeface="微软雅黑" pitchFamily="34" charset="-122"/>
                </a:rPr>
                <a:t>等人</a:t>
              </a:r>
              <a:r>
                <a:rPr lang="en-US" altLang="zh-CN" sz="1200" b="1" dirty="0">
                  <a:latin typeface="微软雅黑" pitchFamily="34" charset="-122"/>
                  <a:ea typeface="微软雅黑" pitchFamily="34" charset="-122"/>
                </a:rPr>
                <a:t>2018]</a:t>
              </a:r>
              <a:r>
                <a:rPr lang="zh-CN" altLang="en-US" sz="1200" b="1" dirty="0">
                  <a:latin typeface="微软雅黑" pitchFamily="34" charset="-122"/>
                  <a:ea typeface="微软雅黑" pitchFamily="34" charset="-122"/>
                </a:rPr>
                <a:t>通过使用神经网络模拟不完美几何上的视图依赖效应，消除了对高精度几何的需求。这些方法不适用于视点、凝视方向和凝视</a:t>
              </a:r>
              <a:r>
                <a:rPr lang="en-US" altLang="zh-CN" sz="1200" b="1" dirty="0">
                  <a:latin typeface="微软雅黑" pitchFamily="34" charset="-122"/>
                  <a:ea typeface="微软雅黑" pitchFamily="34" charset="-122"/>
                </a:rPr>
                <a:t>-</a:t>
              </a:r>
              <a:r>
                <a:rPr lang="zh-CN" altLang="en-US" sz="1200" b="1" dirty="0">
                  <a:latin typeface="微软雅黑" pitchFamily="34" charset="-122"/>
                  <a:ea typeface="微软雅黑" pitchFamily="34" charset="-122"/>
                </a:rPr>
                <a:t>表情组合在训练中没有看到。因此，这种方法无法捕捉真实的凝视和眼神交流，这是在远程呈现期间实现社交存在感所必需的。</a:t>
              </a:r>
            </a:p>
          </p:txBody>
        </p:sp>
        <p:sp>
          <p:nvSpPr>
            <p:cNvPr id="27" name="TextBox 21">
              <a:extLst>
                <a:ext uri="{FF2B5EF4-FFF2-40B4-BE49-F238E27FC236}">
                  <a16:creationId xmlns:a16="http://schemas.microsoft.com/office/drawing/2014/main" id="{734FD866-CF7B-4349-B4BB-D07CD188CE99}"/>
                </a:ext>
              </a:extLst>
            </p:cNvPr>
            <p:cNvSpPr txBox="1"/>
            <p:nvPr/>
          </p:nvSpPr>
          <p:spPr>
            <a:xfrm>
              <a:off x="6109640" y="1189133"/>
              <a:ext cx="1008112" cy="349018"/>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基本限制</a:t>
              </a:r>
            </a:p>
          </p:txBody>
        </p:sp>
      </p:grpSp>
      <p:grpSp>
        <p:nvGrpSpPr>
          <p:cNvPr id="2" name="组合 1">
            <a:extLst>
              <a:ext uri="{FF2B5EF4-FFF2-40B4-BE49-F238E27FC236}">
                <a16:creationId xmlns:a16="http://schemas.microsoft.com/office/drawing/2014/main" id="{C15C4C04-E428-45CC-9EDF-A1D7625C3B65}"/>
              </a:ext>
            </a:extLst>
          </p:cNvPr>
          <p:cNvGrpSpPr/>
          <p:nvPr/>
        </p:nvGrpSpPr>
        <p:grpSpPr>
          <a:xfrm>
            <a:off x="3192279" y="1740534"/>
            <a:ext cx="589447" cy="606748"/>
            <a:chOff x="661513" y="1619235"/>
            <a:chExt cx="589447" cy="606748"/>
          </a:xfrm>
        </p:grpSpPr>
        <p:grpSp>
          <p:nvGrpSpPr>
            <p:cNvPr id="14" name="组合 7">
              <a:extLst>
                <a:ext uri="{FF2B5EF4-FFF2-40B4-BE49-F238E27FC236}">
                  <a16:creationId xmlns:a16="http://schemas.microsoft.com/office/drawing/2014/main" id="{CD890510-117F-49DC-B410-21FAAEE0DBBE}"/>
                </a:ext>
              </a:extLst>
            </p:cNvPr>
            <p:cNvGrpSpPr/>
            <p:nvPr/>
          </p:nvGrpSpPr>
          <p:grpSpPr>
            <a:xfrm>
              <a:off x="661513" y="1619235"/>
              <a:ext cx="589447" cy="606748"/>
              <a:chOff x="1463339" y="1072758"/>
              <a:chExt cx="1546058" cy="1546058"/>
            </a:xfrm>
            <a:effectLst>
              <a:outerShdw blurRad="330200" dist="215900" dir="6900000" sx="81000" sy="81000" algn="t" rotWithShape="0">
                <a:prstClr val="black">
                  <a:alpha val="42000"/>
                </a:prstClr>
              </a:outerShdw>
            </a:effectLst>
          </p:grpSpPr>
          <p:sp>
            <p:nvSpPr>
              <p:cNvPr id="15" name="同心圆 8">
                <a:extLst>
                  <a:ext uri="{FF2B5EF4-FFF2-40B4-BE49-F238E27FC236}">
                    <a16:creationId xmlns:a16="http://schemas.microsoft.com/office/drawing/2014/main" id="{F933BE9D-A088-4576-B699-2FE86E352C75}"/>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6" name="椭圆 15">
                <a:extLst>
                  <a:ext uri="{FF2B5EF4-FFF2-40B4-BE49-F238E27FC236}">
                    <a16:creationId xmlns:a16="http://schemas.microsoft.com/office/drawing/2014/main" id="{C16F32A6-EB79-4802-8E8C-F0CB63CF8BC0}"/>
                  </a:ext>
                </a:extLst>
              </p:cNvPr>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17" name="椭圆 16">
              <a:extLst>
                <a:ext uri="{FF2B5EF4-FFF2-40B4-BE49-F238E27FC236}">
                  <a16:creationId xmlns:a16="http://schemas.microsoft.com/office/drawing/2014/main" id="{BD0F42A4-E184-4CBF-926B-0FBD1F01FA2C}"/>
                </a:ext>
              </a:extLst>
            </p:cNvPr>
            <p:cNvSpPr/>
            <p:nvPr/>
          </p:nvSpPr>
          <p:spPr>
            <a:xfrm>
              <a:off x="727232" y="1702390"/>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31" name="TextBox 26">
              <a:extLst>
                <a:ext uri="{FF2B5EF4-FFF2-40B4-BE49-F238E27FC236}">
                  <a16:creationId xmlns:a16="http://schemas.microsoft.com/office/drawing/2014/main" id="{138F1225-E058-483A-806D-B095524CF408}"/>
                </a:ext>
              </a:extLst>
            </p:cNvPr>
            <p:cNvSpPr txBox="1"/>
            <p:nvPr/>
          </p:nvSpPr>
          <p:spPr>
            <a:xfrm>
              <a:off x="749026" y="1750124"/>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grpSp>
      <p:pic>
        <p:nvPicPr>
          <p:cNvPr id="5" name="图形 1">
            <a:extLst>
              <a:ext uri="{FF2B5EF4-FFF2-40B4-BE49-F238E27FC236}">
                <a16:creationId xmlns:a16="http://schemas.microsoft.com/office/drawing/2014/main" id="{DD2813FF-39CE-41A1-1FC5-1BB58165D8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7225" y="4354198"/>
            <a:ext cx="7277549" cy="1861882"/>
          </a:xfrm>
          <a:prstGeom prst="rect">
            <a:avLst/>
          </a:prstGeom>
        </p:spPr>
      </p:pic>
    </p:spTree>
    <p:extLst>
      <p:ext uri="{BB962C8B-B14F-4D97-AF65-F5344CB8AC3E}">
        <p14:creationId xmlns:p14="http://schemas.microsoft.com/office/powerpoint/2010/main" val="25786750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4356273"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2</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研究工作</a:t>
            </a:r>
            <a:r>
              <a:rPr lang="en-US" altLang="zh-CN" sz="2800" b="1" dirty="0">
                <a:solidFill>
                  <a:schemeClr val="bg1">
                    <a:lumMod val="50000"/>
                  </a:schemeClr>
                </a:solidFill>
                <a:latin typeface="Agency FB" panose="020B0503020202020204" pitchFamily="34" charset="0"/>
                <a:ea typeface="微软雅黑" panose="020B0503020204020204" pitchFamily="34" charset="-122"/>
              </a:rPr>
              <a:t>——</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眼神接触</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grpSp>
        <p:nvGrpSpPr>
          <p:cNvPr id="28" name="组合 29">
            <a:extLst>
              <a:ext uri="{FF2B5EF4-FFF2-40B4-BE49-F238E27FC236}">
                <a16:creationId xmlns:a16="http://schemas.microsoft.com/office/drawing/2014/main" id="{18DCEDAA-39D8-43D4-9E35-A582AB195342}"/>
              </a:ext>
            </a:extLst>
          </p:cNvPr>
          <p:cNvGrpSpPr/>
          <p:nvPr/>
        </p:nvGrpSpPr>
        <p:grpSpPr>
          <a:xfrm>
            <a:off x="3795978" y="1595703"/>
            <a:ext cx="4260488" cy="1551668"/>
            <a:chOff x="6084170" y="2476479"/>
            <a:chExt cx="1669538" cy="1599644"/>
          </a:xfrm>
        </p:grpSpPr>
        <p:sp>
          <p:nvSpPr>
            <p:cNvPr id="29" name="TextBox 22">
              <a:extLst>
                <a:ext uri="{FF2B5EF4-FFF2-40B4-BE49-F238E27FC236}">
                  <a16:creationId xmlns:a16="http://schemas.microsoft.com/office/drawing/2014/main" id="{323E4932-3199-443C-A51C-41F4D51D7E34}"/>
                </a:ext>
              </a:extLst>
            </p:cNvPr>
            <p:cNvSpPr txBox="1"/>
            <p:nvPr/>
          </p:nvSpPr>
          <p:spPr>
            <a:xfrm>
              <a:off x="6084170" y="2764838"/>
              <a:ext cx="1669538" cy="1311285"/>
            </a:xfrm>
            <a:prstGeom prst="rect">
              <a:avLst/>
            </a:prstGeom>
            <a:noFill/>
          </p:spPr>
          <p:txBody>
            <a:bodyPr wrap="square" lIns="94115" tIns="47057" rIns="94115" bIns="47057" rtlCol="0">
              <a:spAutoFit/>
            </a:bodyPr>
            <a:lstStyle/>
            <a:p>
              <a:pPr>
                <a:lnSpc>
                  <a:spcPct val="130000"/>
                </a:lnSpc>
              </a:pPr>
              <a:r>
                <a:rPr lang="zh-CN" altLang="en-US" sz="1200" b="1" dirty="0">
                  <a:latin typeface="微软雅黑" pitchFamily="34" charset="-122"/>
                  <a:ea typeface="微软雅黑" pitchFamily="34" charset="-122"/>
                </a:rPr>
                <a:t>我们将面部模型分离为空间上不相交的区域，这样眼睛就可以独立控制。为了提高我们控制眼睛的精度，我们将完全不可解释的潜在空间替换为将注视信息视为我们可以直接提供的单独信号的潜在空间。这为我们提供了更精确的凝视控制，也为捕获系统和实时耳机域之间的通信提供了额外的途径。</a:t>
              </a:r>
            </a:p>
          </p:txBody>
        </p:sp>
        <p:sp>
          <p:nvSpPr>
            <p:cNvPr id="30" name="TextBox 23">
              <a:extLst>
                <a:ext uri="{FF2B5EF4-FFF2-40B4-BE49-F238E27FC236}">
                  <a16:creationId xmlns:a16="http://schemas.microsoft.com/office/drawing/2014/main" id="{E6FA5555-7A32-4BF8-98C1-B88B556C24BC}"/>
                </a:ext>
              </a:extLst>
            </p:cNvPr>
            <p:cNvSpPr txBox="1"/>
            <p:nvPr/>
          </p:nvSpPr>
          <p:spPr>
            <a:xfrm>
              <a:off x="6109640" y="2476479"/>
              <a:ext cx="1008112" cy="293892"/>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解决方法</a:t>
              </a:r>
            </a:p>
          </p:txBody>
        </p:sp>
      </p:grpSp>
      <p:grpSp>
        <p:nvGrpSpPr>
          <p:cNvPr id="3" name="组合 2">
            <a:extLst>
              <a:ext uri="{FF2B5EF4-FFF2-40B4-BE49-F238E27FC236}">
                <a16:creationId xmlns:a16="http://schemas.microsoft.com/office/drawing/2014/main" id="{D8FC1966-D8AE-4B8F-9EDD-62EAAC2F34C7}"/>
              </a:ext>
            </a:extLst>
          </p:cNvPr>
          <p:cNvGrpSpPr/>
          <p:nvPr/>
        </p:nvGrpSpPr>
        <p:grpSpPr>
          <a:xfrm>
            <a:off x="2965072" y="1551132"/>
            <a:ext cx="589447" cy="606748"/>
            <a:chOff x="1437019" y="5836423"/>
            <a:chExt cx="589447" cy="606748"/>
          </a:xfrm>
        </p:grpSpPr>
        <p:grpSp>
          <p:nvGrpSpPr>
            <p:cNvPr id="18" name="组合 11">
              <a:extLst>
                <a:ext uri="{FF2B5EF4-FFF2-40B4-BE49-F238E27FC236}">
                  <a16:creationId xmlns:a16="http://schemas.microsoft.com/office/drawing/2014/main" id="{4DEFE75C-4CCD-49F0-95DC-24F3316C71FD}"/>
                </a:ext>
              </a:extLst>
            </p:cNvPr>
            <p:cNvGrpSpPr/>
            <p:nvPr/>
          </p:nvGrpSpPr>
          <p:grpSpPr>
            <a:xfrm>
              <a:off x="1437019" y="5836423"/>
              <a:ext cx="589447" cy="606748"/>
              <a:chOff x="1463339" y="1072758"/>
              <a:chExt cx="1546058" cy="1546058"/>
            </a:xfrm>
            <a:effectLst>
              <a:outerShdw blurRad="330200" dist="215900" dir="6900000" sx="81000" sy="81000" algn="t" rotWithShape="0">
                <a:prstClr val="black">
                  <a:alpha val="49000"/>
                </a:prstClr>
              </a:outerShdw>
            </a:effectLst>
          </p:grpSpPr>
          <p:sp>
            <p:nvSpPr>
              <p:cNvPr id="19" name="同心圆 12">
                <a:extLst>
                  <a:ext uri="{FF2B5EF4-FFF2-40B4-BE49-F238E27FC236}">
                    <a16:creationId xmlns:a16="http://schemas.microsoft.com/office/drawing/2014/main" id="{D97C0BE1-2292-4DAB-AFFB-7C69661CE00D}"/>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20" name="椭圆 19">
                <a:extLst>
                  <a:ext uri="{FF2B5EF4-FFF2-40B4-BE49-F238E27FC236}">
                    <a16:creationId xmlns:a16="http://schemas.microsoft.com/office/drawing/2014/main" id="{C564D829-A334-41DF-AB83-BEB51E2948F3}"/>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21" name="椭圆 20">
              <a:extLst>
                <a:ext uri="{FF2B5EF4-FFF2-40B4-BE49-F238E27FC236}">
                  <a16:creationId xmlns:a16="http://schemas.microsoft.com/office/drawing/2014/main" id="{01A809B1-1B47-4922-B480-71CF43B37452}"/>
                </a:ext>
              </a:extLst>
            </p:cNvPr>
            <p:cNvSpPr/>
            <p:nvPr/>
          </p:nvSpPr>
          <p:spPr>
            <a:xfrm>
              <a:off x="1508684" y="5910191"/>
              <a:ext cx="446118"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32" name="TextBox 27">
              <a:extLst>
                <a:ext uri="{FF2B5EF4-FFF2-40B4-BE49-F238E27FC236}">
                  <a16:creationId xmlns:a16="http://schemas.microsoft.com/office/drawing/2014/main" id="{0AF225B7-9BEC-4FD4-B796-4E22E21B2CE6}"/>
                </a:ext>
              </a:extLst>
            </p:cNvPr>
            <p:cNvSpPr txBox="1"/>
            <p:nvPr/>
          </p:nvSpPr>
          <p:spPr>
            <a:xfrm>
              <a:off x="1503979" y="5992967"/>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02</a:t>
              </a:r>
              <a:endParaRPr lang="zh-CN" altLang="en-US" dirty="0">
                <a:solidFill>
                  <a:schemeClr val="bg1"/>
                </a:solidFill>
                <a:latin typeface="DFGothic-EB" panose="02010609010101010101" pitchFamily="1" charset="-128"/>
                <a:ea typeface="DFGothic-EB" panose="02010609010101010101" pitchFamily="1" charset="-128"/>
              </a:endParaRPr>
            </a:p>
          </p:txBody>
        </p:sp>
      </p:grpSp>
      <p:pic>
        <p:nvPicPr>
          <p:cNvPr id="6" name="图形 1">
            <a:extLst>
              <a:ext uri="{FF2B5EF4-FFF2-40B4-BE49-F238E27FC236}">
                <a16:creationId xmlns:a16="http://schemas.microsoft.com/office/drawing/2014/main" id="{7A533495-1769-304F-CE61-4C59E6F979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5855" y="3561341"/>
            <a:ext cx="8575433" cy="2277559"/>
          </a:xfrm>
          <a:prstGeom prst="rect">
            <a:avLst/>
          </a:prstGeom>
        </p:spPr>
      </p:pic>
    </p:spTree>
    <p:extLst>
      <p:ext uri="{BB962C8B-B14F-4D97-AF65-F5344CB8AC3E}">
        <p14:creationId xmlns:p14="http://schemas.microsoft.com/office/powerpoint/2010/main" val="340330849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4356273"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2</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研究工作</a:t>
            </a:r>
            <a:r>
              <a:rPr lang="en-US" altLang="zh-CN" sz="2800" b="1" dirty="0">
                <a:solidFill>
                  <a:schemeClr val="bg1">
                    <a:lumMod val="50000"/>
                  </a:schemeClr>
                </a:solidFill>
                <a:latin typeface="Agency FB" panose="020B0503020202020204" pitchFamily="34" charset="0"/>
                <a:ea typeface="微软雅黑" panose="020B0503020204020204" pitchFamily="34" charset="-122"/>
              </a:rPr>
              <a:t>——</a:t>
            </a:r>
            <a:r>
              <a:rPr lang="zh-CN" altLang="en-US" sz="2800" b="1" dirty="0">
                <a:solidFill>
                  <a:schemeClr val="bg1">
                    <a:lumMod val="50000"/>
                  </a:schemeClr>
                </a:solidFill>
                <a:latin typeface="Agency FB" panose="020B0503020202020204" pitchFamily="34" charset="0"/>
                <a:ea typeface="微软雅黑" panose="020B0503020204020204" pitchFamily="34" charset="-122"/>
              </a:rPr>
              <a:t>凝视估计</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grpSp>
        <p:nvGrpSpPr>
          <p:cNvPr id="28" name="组合 29">
            <a:extLst>
              <a:ext uri="{FF2B5EF4-FFF2-40B4-BE49-F238E27FC236}">
                <a16:creationId xmlns:a16="http://schemas.microsoft.com/office/drawing/2014/main" id="{18DCEDAA-39D8-43D4-9E35-A582AB195342}"/>
              </a:ext>
            </a:extLst>
          </p:cNvPr>
          <p:cNvGrpSpPr/>
          <p:nvPr/>
        </p:nvGrpSpPr>
        <p:grpSpPr>
          <a:xfrm>
            <a:off x="2161141" y="3636945"/>
            <a:ext cx="4260488" cy="1791734"/>
            <a:chOff x="6084170" y="2476479"/>
            <a:chExt cx="1669538" cy="1847133"/>
          </a:xfrm>
        </p:grpSpPr>
        <p:sp>
          <p:nvSpPr>
            <p:cNvPr id="29" name="TextBox 22">
              <a:extLst>
                <a:ext uri="{FF2B5EF4-FFF2-40B4-BE49-F238E27FC236}">
                  <a16:creationId xmlns:a16="http://schemas.microsoft.com/office/drawing/2014/main" id="{323E4932-3199-443C-A51C-41F4D51D7E34}"/>
                </a:ext>
              </a:extLst>
            </p:cNvPr>
            <p:cNvSpPr txBox="1"/>
            <p:nvPr/>
          </p:nvSpPr>
          <p:spPr>
            <a:xfrm>
              <a:off x="6084170" y="2764838"/>
              <a:ext cx="1669538" cy="1558774"/>
            </a:xfrm>
            <a:prstGeom prst="rect">
              <a:avLst/>
            </a:prstGeom>
            <a:noFill/>
          </p:spPr>
          <p:txBody>
            <a:bodyPr wrap="square" lIns="94115" tIns="47057" rIns="94115" bIns="47057" rtlCol="0">
              <a:spAutoFit/>
            </a:bodyPr>
            <a:lstStyle/>
            <a:p>
              <a:pPr>
                <a:lnSpc>
                  <a:spcPct val="130000"/>
                </a:lnSpc>
              </a:pPr>
              <a:r>
                <a:rPr lang="zh-CN" altLang="en-US" sz="1200" b="1" dirty="0">
                  <a:latin typeface="微软雅黑" pitchFamily="34" charset="-122"/>
                  <a:ea typeface="微软雅黑" pitchFamily="34" charset="-122"/>
                </a:rPr>
                <a:t>我们提出了一个过程，共同学习面部和眼周外观的模型，由几何和视图依赖的纹理表示。这一过程的关键组成部分是一个眼球外观模型，它符合基于图像的学习，同时仍然尽可能地尊重人眼的潜在几何特性。方便的是，用于凝视跟踪的简单几何模型非常适合渲染眼睛外观的任务，当与适当的视图依赖纹理配对时。</a:t>
              </a:r>
            </a:p>
          </p:txBody>
        </p:sp>
        <p:sp>
          <p:nvSpPr>
            <p:cNvPr id="30" name="TextBox 23">
              <a:extLst>
                <a:ext uri="{FF2B5EF4-FFF2-40B4-BE49-F238E27FC236}">
                  <a16:creationId xmlns:a16="http://schemas.microsoft.com/office/drawing/2014/main" id="{E6FA5555-7A32-4BF8-98C1-B88B556C24BC}"/>
                </a:ext>
              </a:extLst>
            </p:cNvPr>
            <p:cNvSpPr txBox="1"/>
            <p:nvPr/>
          </p:nvSpPr>
          <p:spPr>
            <a:xfrm>
              <a:off x="6109640" y="2476479"/>
              <a:ext cx="1008112" cy="293892"/>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解决方法</a:t>
              </a:r>
            </a:p>
          </p:txBody>
        </p:sp>
      </p:grpSp>
      <p:grpSp>
        <p:nvGrpSpPr>
          <p:cNvPr id="3" name="组合 2">
            <a:extLst>
              <a:ext uri="{FF2B5EF4-FFF2-40B4-BE49-F238E27FC236}">
                <a16:creationId xmlns:a16="http://schemas.microsoft.com/office/drawing/2014/main" id="{D8FC1966-D8AE-4B8F-9EDD-62EAAC2F34C7}"/>
              </a:ext>
            </a:extLst>
          </p:cNvPr>
          <p:cNvGrpSpPr/>
          <p:nvPr/>
        </p:nvGrpSpPr>
        <p:grpSpPr>
          <a:xfrm>
            <a:off x="1330235" y="3592375"/>
            <a:ext cx="589447" cy="606748"/>
            <a:chOff x="1437019" y="5836423"/>
            <a:chExt cx="589447" cy="606748"/>
          </a:xfrm>
        </p:grpSpPr>
        <p:grpSp>
          <p:nvGrpSpPr>
            <p:cNvPr id="18" name="组合 11">
              <a:extLst>
                <a:ext uri="{FF2B5EF4-FFF2-40B4-BE49-F238E27FC236}">
                  <a16:creationId xmlns:a16="http://schemas.microsoft.com/office/drawing/2014/main" id="{4DEFE75C-4CCD-49F0-95DC-24F3316C71FD}"/>
                </a:ext>
              </a:extLst>
            </p:cNvPr>
            <p:cNvGrpSpPr/>
            <p:nvPr/>
          </p:nvGrpSpPr>
          <p:grpSpPr>
            <a:xfrm>
              <a:off x="1437019" y="5836423"/>
              <a:ext cx="589447" cy="606748"/>
              <a:chOff x="1463339" y="1072758"/>
              <a:chExt cx="1546058" cy="1546058"/>
            </a:xfrm>
            <a:effectLst>
              <a:outerShdw blurRad="330200" dist="215900" dir="6900000" sx="81000" sy="81000" algn="t" rotWithShape="0">
                <a:prstClr val="black">
                  <a:alpha val="49000"/>
                </a:prstClr>
              </a:outerShdw>
            </a:effectLst>
          </p:grpSpPr>
          <p:sp>
            <p:nvSpPr>
              <p:cNvPr id="19" name="同心圆 12">
                <a:extLst>
                  <a:ext uri="{FF2B5EF4-FFF2-40B4-BE49-F238E27FC236}">
                    <a16:creationId xmlns:a16="http://schemas.microsoft.com/office/drawing/2014/main" id="{D97C0BE1-2292-4DAB-AFFB-7C69661CE00D}"/>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20" name="椭圆 19">
                <a:extLst>
                  <a:ext uri="{FF2B5EF4-FFF2-40B4-BE49-F238E27FC236}">
                    <a16:creationId xmlns:a16="http://schemas.microsoft.com/office/drawing/2014/main" id="{C564D829-A334-41DF-AB83-BEB51E2948F3}"/>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21" name="椭圆 20">
              <a:extLst>
                <a:ext uri="{FF2B5EF4-FFF2-40B4-BE49-F238E27FC236}">
                  <a16:creationId xmlns:a16="http://schemas.microsoft.com/office/drawing/2014/main" id="{01A809B1-1B47-4922-B480-71CF43B37452}"/>
                </a:ext>
              </a:extLst>
            </p:cNvPr>
            <p:cNvSpPr/>
            <p:nvPr/>
          </p:nvSpPr>
          <p:spPr>
            <a:xfrm>
              <a:off x="1508684" y="5910191"/>
              <a:ext cx="446118"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32" name="TextBox 27">
              <a:extLst>
                <a:ext uri="{FF2B5EF4-FFF2-40B4-BE49-F238E27FC236}">
                  <a16:creationId xmlns:a16="http://schemas.microsoft.com/office/drawing/2014/main" id="{0AF225B7-9BEC-4FD4-B796-4E22E21B2CE6}"/>
                </a:ext>
              </a:extLst>
            </p:cNvPr>
            <p:cNvSpPr txBox="1"/>
            <p:nvPr/>
          </p:nvSpPr>
          <p:spPr>
            <a:xfrm>
              <a:off x="1503979" y="5992967"/>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02</a:t>
              </a:r>
              <a:endParaRPr lang="zh-CN" altLang="en-US" dirty="0">
                <a:solidFill>
                  <a:schemeClr val="bg1"/>
                </a:solidFill>
                <a:latin typeface="DFGothic-EB" panose="02010609010101010101" pitchFamily="1" charset="-128"/>
                <a:ea typeface="DFGothic-EB" panose="02010609010101010101" pitchFamily="1" charset="-128"/>
              </a:endParaRPr>
            </a:p>
          </p:txBody>
        </p:sp>
      </p:grpSp>
      <p:grpSp>
        <p:nvGrpSpPr>
          <p:cNvPr id="2" name="组合 6">
            <a:extLst>
              <a:ext uri="{FF2B5EF4-FFF2-40B4-BE49-F238E27FC236}">
                <a16:creationId xmlns:a16="http://schemas.microsoft.com/office/drawing/2014/main" id="{F3CED1F6-E05A-71F3-111A-57345B98C6BD}"/>
              </a:ext>
            </a:extLst>
          </p:cNvPr>
          <p:cNvGrpSpPr/>
          <p:nvPr/>
        </p:nvGrpSpPr>
        <p:grpSpPr>
          <a:xfrm>
            <a:off x="2142663" y="1699812"/>
            <a:ext cx="4356274" cy="1057721"/>
            <a:chOff x="6084168" y="1189133"/>
            <a:chExt cx="1669538" cy="1294955"/>
          </a:xfrm>
        </p:grpSpPr>
        <p:sp>
          <p:nvSpPr>
            <p:cNvPr id="4" name="TextBox 20">
              <a:extLst>
                <a:ext uri="{FF2B5EF4-FFF2-40B4-BE49-F238E27FC236}">
                  <a16:creationId xmlns:a16="http://schemas.microsoft.com/office/drawing/2014/main" id="{78EE5E26-F0E5-2D87-191D-9CBEF95AC610}"/>
                </a:ext>
              </a:extLst>
            </p:cNvPr>
            <p:cNvSpPr txBox="1"/>
            <p:nvPr/>
          </p:nvSpPr>
          <p:spPr>
            <a:xfrm>
              <a:off x="6084168" y="1514664"/>
              <a:ext cx="1669538" cy="969424"/>
            </a:xfrm>
            <a:prstGeom prst="rect">
              <a:avLst/>
            </a:prstGeom>
            <a:noFill/>
          </p:spPr>
          <p:txBody>
            <a:bodyPr wrap="square" lIns="94115" tIns="47057" rIns="94115" bIns="47057" rtlCol="0">
              <a:spAutoFit/>
            </a:bodyPr>
            <a:lstStyle/>
            <a:p>
              <a:pPr>
                <a:lnSpc>
                  <a:spcPct val="130000"/>
                </a:lnSpc>
              </a:pPr>
              <a:r>
                <a:rPr lang="zh-CN" altLang="en-US" sz="1200" b="1" dirty="0">
                  <a:latin typeface="微软雅黑" pitchFamily="34" charset="-122"/>
                  <a:ea typeface="微软雅黑" pitchFamily="34" charset="-122"/>
                </a:rPr>
                <a:t>许多故障案例都源于以前的方法使用的低分辨率几何图形。之所以选择这个几何图形，是因为它易于跟踪和注册。缺点是，当这个几何不准确时，纹理需要大的扭曲来匹配观察到的视图。</a:t>
              </a:r>
            </a:p>
          </p:txBody>
        </p:sp>
        <p:sp>
          <p:nvSpPr>
            <p:cNvPr id="5" name="TextBox 21">
              <a:extLst>
                <a:ext uri="{FF2B5EF4-FFF2-40B4-BE49-F238E27FC236}">
                  <a16:creationId xmlns:a16="http://schemas.microsoft.com/office/drawing/2014/main" id="{EEDFD4AA-6D2B-AA77-91AF-E30AD999C6AF}"/>
                </a:ext>
              </a:extLst>
            </p:cNvPr>
            <p:cNvSpPr txBox="1"/>
            <p:nvPr/>
          </p:nvSpPr>
          <p:spPr>
            <a:xfrm>
              <a:off x="6109640" y="1189133"/>
              <a:ext cx="1008112" cy="349018"/>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基本限制</a:t>
              </a:r>
            </a:p>
          </p:txBody>
        </p:sp>
      </p:grpSp>
      <p:grpSp>
        <p:nvGrpSpPr>
          <p:cNvPr id="7" name="组合 6">
            <a:extLst>
              <a:ext uri="{FF2B5EF4-FFF2-40B4-BE49-F238E27FC236}">
                <a16:creationId xmlns:a16="http://schemas.microsoft.com/office/drawing/2014/main" id="{9266B293-44C1-B3C1-4E56-3AACA86C7128}"/>
              </a:ext>
            </a:extLst>
          </p:cNvPr>
          <p:cNvGrpSpPr/>
          <p:nvPr/>
        </p:nvGrpSpPr>
        <p:grpSpPr>
          <a:xfrm>
            <a:off x="1344999" y="1740534"/>
            <a:ext cx="589447" cy="606748"/>
            <a:chOff x="661513" y="1619235"/>
            <a:chExt cx="589447" cy="606748"/>
          </a:xfrm>
        </p:grpSpPr>
        <p:grpSp>
          <p:nvGrpSpPr>
            <p:cNvPr id="8" name="组合 7">
              <a:extLst>
                <a:ext uri="{FF2B5EF4-FFF2-40B4-BE49-F238E27FC236}">
                  <a16:creationId xmlns:a16="http://schemas.microsoft.com/office/drawing/2014/main" id="{57B1A9FB-E46B-6AD0-01D1-BCF2F510B0BE}"/>
                </a:ext>
              </a:extLst>
            </p:cNvPr>
            <p:cNvGrpSpPr/>
            <p:nvPr/>
          </p:nvGrpSpPr>
          <p:grpSpPr>
            <a:xfrm>
              <a:off x="661513" y="1619235"/>
              <a:ext cx="589447" cy="606748"/>
              <a:chOff x="1463339" y="1072758"/>
              <a:chExt cx="1546058" cy="1546058"/>
            </a:xfrm>
            <a:effectLst>
              <a:outerShdw blurRad="330200" dist="215900" dir="6900000" sx="81000" sy="81000" algn="t" rotWithShape="0">
                <a:prstClr val="black">
                  <a:alpha val="42000"/>
                </a:prstClr>
              </a:outerShdw>
            </a:effectLst>
          </p:grpSpPr>
          <p:sp>
            <p:nvSpPr>
              <p:cNvPr id="11" name="同心圆 8">
                <a:extLst>
                  <a:ext uri="{FF2B5EF4-FFF2-40B4-BE49-F238E27FC236}">
                    <a16:creationId xmlns:a16="http://schemas.microsoft.com/office/drawing/2014/main" id="{8F9B1046-D4EE-6B9E-CAFC-19B374F5401C}"/>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2" name="椭圆 11">
                <a:extLst>
                  <a:ext uri="{FF2B5EF4-FFF2-40B4-BE49-F238E27FC236}">
                    <a16:creationId xmlns:a16="http://schemas.microsoft.com/office/drawing/2014/main" id="{48693214-7B87-A097-9D2A-8566E18D3D40}"/>
                  </a:ext>
                </a:extLst>
              </p:cNvPr>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9" name="椭圆 8">
              <a:extLst>
                <a:ext uri="{FF2B5EF4-FFF2-40B4-BE49-F238E27FC236}">
                  <a16:creationId xmlns:a16="http://schemas.microsoft.com/office/drawing/2014/main" id="{5EAEE7E4-441B-B26B-15C9-7A918B90879E}"/>
                </a:ext>
              </a:extLst>
            </p:cNvPr>
            <p:cNvSpPr/>
            <p:nvPr/>
          </p:nvSpPr>
          <p:spPr>
            <a:xfrm>
              <a:off x="727232" y="1702390"/>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10" name="TextBox 26">
              <a:extLst>
                <a:ext uri="{FF2B5EF4-FFF2-40B4-BE49-F238E27FC236}">
                  <a16:creationId xmlns:a16="http://schemas.microsoft.com/office/drawing/2014/main" id="{E82D3FC0-38EE-F191-B603-CE730D7F05B2}"/>
                </a:ext>
              </a:extLst>
            </p:cNvPr>
            <p:cNvSpPr txBox="1"/>
            <p:nvPr/>
          </p:nvSpPr>
          <p:spPr>
            <a:xfrm>
              <a:off x="749026" y="1750124"/>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grpSp>
      <p:pic>
        <p:nvPicPr>
          <p:cNvPr id="14" name="图形 1">
            <a:extLst>
              <a:ext uri="{FF2B5EF4-FFF2-40B4-BE49-F238E27FC236}">
                <a16:creationId xmlns:a16="http://schemas.microsoft.com/office/drawing/2014/main" id="{91D9C9C8-E83B-E308-21E0-AF49DFC0DA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69871" y="2757532"/>
            <a:ext cx="4231253" cy="1768285"/>
          </a:xfrm>
          <a:prstGeom prst="rect">
            <a:avLst/>
          </a:prstGeom>
        </p:spPr>
      </p:pic>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AD88A387-01E2-2AFA-9481-D69659BD6E6E}"/>
                  </a:ext>
                </a:extLst>
              </p:cNvPr>
              <p:cNvSpPr txBox="1"/>
              <p:nvPr/>
            </p:nvSpPr>
            <p:spPr>
              <a:xfrm>
                <a:off x="6237497" y="4805528"/>
                <a:ext cx="6096000" cy="4115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𝐷</m:t>
                          </m:r>
                        </m:e>
                        <m:sub>
                          <m:r>
                            <a:rPr lang="zh-CN" altLang="en-US" i="1">
                              <a:latin typeface="Cambria Math" panose="02040503050406030204" pitchFamily="18" charset="0"/>
                            </a:rPr>
                            <m:t>𝑒</m:t>
                          </m:r>
                        </m:sub>
                      </m:sSub>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𝒈</m:t>
                          </m:r>
                          <m:r>
                            <a:rPr lang="zh-CN" altLang="en-US" b="0" i="0">
                              <a:latin typeface="Cambria Math" panose="02040503050406030204" pitchFamily="18" charset="0"/>
                            </a:rPr>
                            <m:t>,</m:t>
                          </m:r>
                          <m:r>
                            <a:rPr lang="zh-CN" altLang="en-US" b="1" i="1">
                              <a:latin typeface="Cambria Math" panose="02040503050406030204" pitchFamily="18" charset="0"/>
                            </a:rPr>
                            <m:t>𝒗</m:t>
                          </m:r>
                          <m:r>
                            <a:rPr lang="zh-CN" altLang="en-US" b="0" i="0">
                              <a:latin typeface="Cambria Math" panose="02040503050406030204" pitchFamily="18" charset="0"/>
                            </a:rPr>
                            <m:t>,</m:t>
                          </m:r>
                          <m:r>
                            <a:rPr lang="zh-CN" altLang="en-US" b="1" i="1">
                              <a:latin typeface="Cambria Math" panose="02040503050406030204" pitchFamily="18" charset="0"/>
                            </a:rPr>
                            <m:t>𝒆</m:t>
                          </m:r>
                          <m:d>
                            <m:dPr>
                              <m:ctrlPr>
                                <a:rPr lang="zh-CN" altLang="en-US" b="1" i="1">
                                  <a:solidFill>
                                    <a:srgbClr val="836967"/>
                                  </a:solidFill>
                                  <a:latin typeface="Cambria Math" panose="02040503050406030204" pitchFamily="18" charset="0"/>
                                </a:rPr>
                              </m:ctrlPr>
                            </m:dPr>
                            <m:e>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𝐺</m:t>
                                  </m:r>
                                </m:e>
                                <m:sub>
                                  <m:r>
                                    <a:rPr lang="zh-CN" altLang="en-US" b="0" i="1">
                                      <a:latin typeface="Cambria Math" panose="02040503050406030204" pitchFamily="18" charset="0"/>
                                    </a:rPr>
                                    <m:t>𝑓</m:t>
                                  </m:r>
                                </m:sub>
                              </m:sSub>
                            </m:e>
                          </m:d>
                        </m:e>
                        <m:e>
                          <m:sSub>
                            <m:sSubPr>
                              <m:ctrlPr>
                                <a:rPr lang="zh-CN" altLang="en-US" b="1" i="1">
                                  <a:solidFill>
                                    <a:srgbClr val="836967"/>
                                  </a:solidFill>
                                  <a:latin typeface="Cambria Math" panose="02040503050406030204" pitchFamily="18" charset="0"/>
                                </a:rPr>
                              </m:ctrlPr>
                            </m:sSubPr>
                            <m:e>
                              <m:r>
                                <a:rPr lang="zh-CN" altLang="en-US" b="0" i="1">
                                  <a:latin typeface="Cambria Math" panose="02040503050406030204" pitchFamily="18" charset="0"/>
                                </a:rPr>
                                <m:t>𝜃</m:t>
                              </m:r>
                            </m:e>
                            <m:sub>
                              <m:r>
                                <a:rPr lang="zh-CN" altLang="en-US" b="0" i="1">
                                  <a:latin typeface="Cambria Math" panose="02040503050406030204" pitchFamily="18" charset="0"/>
                                </a:rPr>
                                <m:t>𝑒</m:t>
                              </m:r>
                            </m:sub>
                          </m:sSub>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𝑇</m:t>
                          </m:r>
                        </m:e>
                        <m:sub>
                          <m:r>
                            <a:rPr lang="zh-CN" altLang="en-US" b="0" i="1">
                              <a:latin typeface="Cambria Math" panose="02040503050406030204" pitchFamily="18" charset="0"/>
                            </a:rPr>
                            <m:t>𝑒</m:t>
                          </m:r>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𝐺</m:t>
                          </m:r>
                        </m:e>
                        <m:sub>
                          <m:r>
                            <a:rPr lang="zh-CN" altLang="en-US" b="0" i="1">
                              <a:latin typeface="Cambria Math" panose="02040503050406030204" pitchFamily="18" charset="0"/>
                            </a:rPr>
                            <m:t>𝑒</m:t>
                          </m:r>
                        </m:sub>
                      </m:sSub>
                    </m:oMath>
                  </m:oMathPara>
                </a14:m>
                <a:endParaRPr lang="zh-CN" altLang="en-US" dirty="0"/>
              </a:p>
            </p:txBody>
          </p:sp>
        </mc:Choice>
        <mc:Fallback>
          <p:sp>
            <p:nvSpPr>
              <p:cNvPr id="16" name="文本框 15">
                <a:extLst>
                  <a:ext uri="{FF2B5EF4-FFF2-40B4-BE49-F238E27FC236}">
                    <a16:creationId xmlns:a16="http://schemas.microsoft.com/office/drawing/2014/main" id="{AD88A387-01E2-2AFA-9481-D69659BD6E6E}"/>
                  </a:ext>
                </a:extLst>
              </p:cNvPr>
              <p:cNvSpPr txBox="1">
                <a:spLocks noRot="1" noChangeAspect="1" noMove="1" noResize="1" noEditPoints="1" noAdjustHandles="1" noChangeArrowheads="1" noChangeShapeType="1" noTextEdit="1"/>
              </p:cNvSpPr>
              <p:nvPr/>
            </p:nvSpPr>
            <p:spPr>
              <a:xfrm>
                <a:off x="6237497" y="4805528"/>
                <a:ext cx="6096000" cy="411523"/>
              </a:xfrm>
              <a:prstGeom prst="rect">
                <a:avLst/>
              </a:prstGeom>
              <a:blipFill>
                <a:blip r:embed="rId4"/>
                <a:stretch>
                  <a:fillRect b="-11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494826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5620731"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2</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研究工作</a:t>
            </a:r>
            <a:r>
              <a:rPr lang="en-US" altLang="zh-CN" sz="2800" b="1" dirty="0">
                <a:solidFill>
                  <a:schemeClr val="bg1">
                    <a:lumMod val="50000"/>
                  </a:schemeClr>
                </a:solidFill>
                <a:latin typeface="Agency FB" panose="020B0503020202020204" pitchFamily="34" charset="0"/>
                <a:ea typeface="微软雅黑" panose="020B0503020204020204" pitchFamily="34" charset="-122"/>
              </a:rPr>
              <a:t>——</a:t>
            </a:r>
            <a:r>
              <a:rPr lang="en-US" altLang="zh-CN" sz="2800" b="1" dirty="0" err="1">
                <a:solidFill>
                  <a:schemeClr val="bg1">
                    <a:lumMod val="50000"/>
                  </a:schemeClr>
                </a:solidFill>
                <a:latin typeface="Agency FB" panose="020B0503020202020204" pitchFamily="34" charset="0"/>
                <a:ea typeface="微软雅黑" panose="020B0503020204020204" pitchFamily="34" charset="-122"/>
              </a:rPr>
              <a:t>HMC↔Avatar</a:t>
            </a:r>
            <a:r>
              <a:rPr lang="zh-CN" altLang="en-US" sz="2800" b="1" dirty="0">
                <a:solidFill>
                  <a:schemeClr val="bg1">
                    <a:lumMod val="50000"/>
                  </a:schemeClr>
                </a:solidFill>
                <a:latin typeface="Agency FB" panose="020B0503020202020204" pitchFamily="34" charset="0"/>
                <a:ea typeface="微软雅黑" panose="020B0503020204020204" pitchFamily="34" charset="-122"/>
              </a:rPr>
              <a:t>通信系统</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grpSp>
        <p:nvGrpSpPr>
          <p:cNvPr id="2" name="组合 6">
            <a:extLst>
              <a:ext uri="{FF2B5EF4-FFF2-40B4-BE49-F238E27FC236}">
                <a16:creationId xmlns:a16="http://schemas.microsoft.com/office/drawing/2014/main" id="{F3CED1F6-E05A-71F3-111A-57345B98C6BD}"/>
              </a:ext>
            </a:extLst>
          </p:cNvPr>
          <p:cNvGrpSpPr/>
          <p:nvPr/>
        </p:nvGrpSpPr>
        <p:grpSpPr>
          <a:xfrm>
            <a:off x="4045360" y="1699812"/>
            <a:ext cx="4356274" cy="1322985"/>
            <a:chOff x="6084168" y="1189133"/>
            <a:chExt cx="1669538" cy="1619715"/>
          </a:xfrm>
        </p:grpSpPr>
        <mc:AlternateContent xmlns:mc="http://schemas.openxmlformats.org/markup-compatibility/2006">
          <mc:Choice xmlns:a14="http://schemas.microsoft.com/office/drawing/2010/main" Requires="a14">
            <p:sp>
              <p:nvSpPr>
                <p:cNvPr id="4" name="TextBox 20">
                  <a:extLst>
                    <a:ext uri="{FF2B5EF4-FFF2-40B4-BE49-F238E27FC236}">
                      <a16:creationId xmlns:a16="http://schemas.microsoft.com/office/drawing/2014/main" id="{78EE5E26-F0E5-2D87-191D-9CBEF95AC610}"/>
                    </a:ext>
                  </a:extLst>
                </p:cNvPr>
                <p:cNvSpPr txBox="1"/>
                <p:nvPr/>
              </p:nvSpPr>
              <p:spPr>
                <a:xfrm>
                  <a:off x="6084168" y="1514664"/>
                  <a:ext cx="1669538" cy="1294184"/>
                </a:xfrm>
                <a:prstGeom prst="rect">
                  <a:avLst/>
                </a:prstGeom>
                <a:noFill/>
              </p:spPr>
              <p:txBody>
                <a:bodyPr wrap="square" lIns="94115" tIns="47057" rIns="94115" bIns="47057" rtlCol="0">
                  <a:spAutoFit/>
                </a:bodyPr>
                <a:lstStyle/>
                <a:p>
                  <a:pPr>
                    <a:lnSpc>
                      <a:spcPct val="130000"/>
                    </a:lnSpc>
                  </a:pPr>
                  <a:r>
                    <a:rPr lang="zh-CN" altLang="zh-CN" sz="1200" dirty="0">
                      <a:effectLst/>
                      <a:ea typeface="等线" panose="02010600030101010101" pitchFamily="2" charset="-122"/>
                      <a:cs typeface="Times New Roman" panose="02020603050405020304" pitchFamily="18" charset="0"/>
                    </a:rPr>
                    <a:t>我们联合训练网络</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𝐸</m:t>
                          </m:r>
                        </m:e>
                        <m:sub>
                          <m:r>
                            <m:rPr>
                              <m:sty m:val="p"/>
                            </m:rPr>
                            <a:rPr lang="en-US" altLang="zh-CN" sz="1200">
                              <a:effectLst/>
                              <a:latin typeface="Cambria Math" panose="02040503050406030204" pitchFamily="18" charset="0"/>
                              <a:ea typeface="等线" panose="02010600030101010101" pitchFamily="2" charset="-122"/>
                              <a:cs typeface="Cambria Math" panose="02040503050406030204" pitchFamily="18" charset="0"/>
                            </a:rPr>
                            <m:t>ϕ</m:t>
                          </m:r>
                        </m:sub>
                      </m:sSub>
                    </m:oMath>
                  </a14:m>
                  <a:r>
                    <a:rPr lang="zh-CN" altLang="zh-CN" sz="1200" dirty="0">
                      <a:effectLst/>
                      <a:ea typeface="等线" panose="02010600030101010101" pitchFamily="2" charset="-122"/>
                      <a:cs typeface="Times New Roman" panose="02020603050405020304" pitchFamily="18" charset="0"/>
                    </a:rPr>
                    <a:t>，</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𝐺</m:t>
                          </m:r>
                        </m:e>
                        <m:sub>
                          <m:r>
                            <m:rPr>
                              <m:sty m:val="p"/>
                            </m:rPr>
                            <a:rPr lang="en-US" altLang="zh-CN" sz="1200">
                              <a:effectLst/>
                              <a:latin typeface="Cambria Math" panose="02040503050406030204" pitchFamily="18" charset="0"/>
                              <a:ea typeface="等线" panose="02010600030101010101" pitchFamily="2" charset="-122"/>
                              <a:cs typeface="Cambria Math" panose="02040503050406030204" pitchFamily="18" charset="0"/>
                            </a:rPr>
                            <m:t>ψ</m:t>
                          </m:r>
                        </m:sub>
                      </m:sSub>
                    </m:oMath>
                  </a14:m>
                  <a:r>
                    <a:rPr lang="zh-CN" altLang="zh-CN" sz="1200" dirty="0">
                      <a:effectLst/>
                      <a:ea typeface="等线" panose="02010600030101010101" pitchFamily="2" charset="-122"/>
                      <a:cs typeface="Times New Roman" panose="02020603050405020304" pitchFamily="18" charset="0"/>
                    </a:rPr>
                    <a:t>，未知刚性变换</a:t>
                  </a:r>
                  <a14:m>
                    <m:oMath xmlns:m="http://schemas.openxmlformats.org/officeDocument/2006/math">
                      <m:r>
                        <a:rPr lang="en-US" altLang="zh-CN" sz="1200" b="1" i="1">
                          <a:effectLst/>
                          <a:latin typeface="Cambria Math" panose="02040503050406030204" pitchFamily="18" charset="0"/>
                          <a:ea typeface="等线" panose="02010600030101010101" pitchFamily="2" charset="-122"/>
                          <a:cs typeface="Times New Roman" panose="02020603050405020304" pitchFamily="18" charset="0"/>
                        </a:rPr>
                        <m:t>𝑾</m:t>
                      </m:r>
                    </m:oMath>
                  </a14:m>
                  <a:r>
                    <a:rPr lang="zh-CN" altLang="zh-CN" sz="1200" dirty="0">
                      <a:effectLst/>
                      <a:ea typeface="等线" panose="02010600030101010101" pitchFamily="2" charset="-122"/>
                      <a:cs typeface="Times New Roman" panose="02020603050405020304" pitchFamily="18" charset="0"/>
                    </a:rPr>
                    <a:t>，以及每视图线性变换</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𝑙</m:t>
                          </m:r>
                        </m:e>
                        <m:sub>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𝑐</m:t>
                          </m:r>
                        </m:sub>
                      </m:sSub>
                      <m:r>
                        <a:rPr lang="en-US" altLang="zh-CN" sz="1200" i="1">
                          <a:effectLst/>
                          <a:latin typeface="Cambria Math" panose="02040503050406030204" pitchFamily="18" charset="0"/>
                          <a:ea typeface="等线" panose="02010600030101010101" pitchFamily="2" charset="-122"/>
                          <a:cs typeface="Times New Roman" panose="02020603050405020304" pitchFamily="18" charset="0"/>
                        </a:rPr>
                        <m:t>(∙)</m:t>
                      </m:r>
                    </m:oMath>
                  </a14:m>
                  <a:r>
                    <a:rPr lang="en-US" altLang="zh-CN" sz="1200" dirty="0">
                      <a:effectLst/>
                      <a:latin typeface="等线" panose="02010600030101010101" pitchFamily="2" charset="-122"/>
                      <a:cs typeface="Times New Roman" panose="02020603050405020304" pitchFamily="18" charset="0"/>
                    </a:rPr>
                    <a:t> (</a:t>
                  </a:r>
                  <a:r>
                    <a:rPr lang="zh-CN" altLang="zh-CN" sz="1200" dirty="0">
                      <a:effectLst/>
                      <a:ea typeface="等线" panose="02010600030101010101" pitchFamily="2" charset="-122"/>
                      <a:cs typeface="Times New Roman" panose="02020603050405020304" pitchFamily="18" charset="0"/>
                    </a:rPr>
                    <a:t>图中未显示</a:t>
                  </a:r>
                  <a:r>
                    <a:rPr lang="en-US" altLang="zh-CN" sz="1200" dirty="0">
                      <a:effectLst/>
                      <a:ea typeface="等线" panose="02010600030101010101" pitchFamily="2" charset="-122"/>
                      <a:cs typeface="Times New Roman" panose="02020603050405020304" pitchFamily="18" charset="0"/>
                    </a:rPr>
                    <a:t>)</a:t>
                  </a:r>
                  <a:r>
                    <a:rPr lang="zh-CN" altLang="zh-CN" sz="1200" dirty="0">
                      <a:effectLst/>
                      <a:ea typeface="等线" panose="02010600030101010101" pitchFamily="2" charset="-122"/>
                      <a:cs typeface="Times New Roman" panose="02020603050405020304" pitchFamily="18" charset="0"/>
                    </a:rPr>
                    <a:t>，以最大限度地减少重建图像损失，眼睛分割</a:t>
                  </a:r>
                  <a:r>
                    <a:rPr lang="en-US" altLang="zh-CN" sz="1200" dirty="0">
                      <a:effectLst/>
                      <a:ea typeface="等线" panose="02010600030101010101" pitchFamily="2" charset="-122"/>
                      <a:cs typeface="Times New Roman" panose="02020603050405020304" pitchFamily="18" charset="0"/>
                    </a:rPr>
                    <a:t>(</a:t>
                  </a:r>
                  <a:r>
                    <a:rPr lang="zh-CN" altLang="zh-CN" sz="1200" dirty="0">
                      <a:effectLst/>
                      <a:ea typeface="等线" panose="02010600030101010101" pitchFamily="2" charset="-122"/>
                      <a:cs typeface="Times New Roman" panose="02020603050405020304" pitchFamily="18" charset="0"/>
                    </a:rPr>
                    <a:t>红色和黄色所示</a:t>
                  </a:r>
                  <a:r>
                    <a:rPr lang="en-US" altLang="zh-CN" sz="1200" dirty="0">
                      <a:effectLst/>
                      <a:ea typeface="等线" panose="02010600030101010101" pitchFamily="2" charset="-122"/>
                      <a:cs typeface="Times New Roman" panose="02020603050405020304" pitchFamily="18" charset="0"/>
                    </a:rPr>
                    <a:t>)</a:t>
                  </a:r>
                  <a:r>
                    <a:rPr lang="zh-CN" altLang="zh-CN" sz="1200" dirty="0">
                      <a:effectLst/>
                      <a:ea typeface="等线" panose="02010600030101010101" pitchFamily="2" charset="-122"/>
                      <a:cs typeface="Times New Roman" panose="02020603050405020304" pitchFamily="18" charset="0"/>
                    </a:rPr>
                    <a:t>损失和凝视损失</a:t>
                  </a:r>
                  <a:r>
                    <a:rPr lang="en-US" altLang="zh-CN" sz="1200" dirty="0">
                      <a:effectLst/>
                      <a:ea typeface="等线" panose="02010600030101010101" pitchFamily="2" charset="-122"/>
                      <a:cs typeface="Times New Roman" panose="02020603050405020304" pitchFamily="18" charset="0"/>
                    </a:rPr>
                    <a:t>(</a:t>
                  </a:r>
                  <a:r>
                    <a:rPr lang="zh-CN" altLang="zh-CN" sz="1200" dirty="0">
                      <a:effectLst/>
                      <a:ea typeface="等线" panose="02010600030101010101" pitchFamily="2" charset="-122"/>
                      <a:cs typeface="Times New Roman" panose="02020603050405020304" pitchFamily="18" charset="0"/>
                    </a:rPr>
                    <a:t>仅适用于带有凝视标签的部分数据集</a:t>
                  </a:r>
                  <a:r>
                    <a:rPr lang="en-US" altLang="zh-CN" sz="1200" dirty="0">
                      <a:effectLst/>
                      <a:ea typeface="等线" panose="02010600030101010101" pitchFamily="2" charset="-122"/>
                      <a:cs typeface="Times New Roman" panose="02020603050405020304" pitchFamily="18" charset="0"/>
                    </a:rPr>
                    <a:t>)</a:t>
                  </a:r>
                  <a:r>
                    <a:rPr lang="zh-CN" altLang="zh-CN" sz="1200" dirty="0">
                      <a:effectLst/>
                      <a:ea typeface="等线" panose="02010600030101010101" pitchFamily="2" charset="-122"/>
                      <a:cs typeface="Times New Roman" panose="02020603050405020304" pitchFamily="18" charset="0"/>
                    </a:rPr>
                    <a:t>。</a:t>
                  </a:r>
                  <a:endParaRPr lang="zh-CN" altLang="en-US" sz="1200" b="1" dirty="0">
                    <a:latin typeface="微软雅黑" pitchFamily="34" charset="-122"/>
                    <a:ea typeface="微软雅黑" pitchFamily="34" charset="-122"/>
                  </a:endParaRPr>
                </a:p>
              </p:txBody>
            </p:sp>
          </mc:Choice>
          <mc:Fallback>
            <p:sp>
              <p:nvSpPr>
                <p:cNvPr id="4" name="TextBox 20">
                  <a:extLst>
                    <a:ext uri="{FF2B5EF4-FFF2-40B4-BE49-F238E27FC236}">
                      <a16:creationId xmlns:a16="http://schemas.microsoft.com/office/drawing/2014/main" id="{78EE5E26-F0E5-2D87-191D-9CBEF95AC610}"/>
                    </a:ext>
                  </a:extLst>
                </p:cNvPr>
                <p:cNvSpPr txBox="1">
                  <a:spLocks noRot="1" noChangeAspect="1" noMove="1" noResize="1" noEditPoints="1" noAdjustHandles="1" noChangeArrowheads="1" noChangeShapeType="1" noTextEdit="1"/>
                </p:cNvSpPr>
                <p:nvPr/>
              </p:nvSpPr>
              <p:spPr>
                <a:xfrm>
                  <a:off x="6084168" y="1514664"/>
                  <a:ext cx="1669538" cy="1294184"/>
                </a:xfrm>
                <a:prstGeom prst="rect">
                  <a:avLst/>
                </a:prstGeom>
                <a:blipFill>
                  <a:blip r:embed="rId2"/>
                  <a:stretch>
                    <a:fillRect b="-4023"/>
                  </a:stretch>
                </a:blipFill>
              </p:spPr>
              <p:txBody>
                <a:bodyPr/>
                <a:lstStyle/>
                <a:p>
                  <a:r>
                    <a:rPr lang="zh-CN" altLang="en-US">
                      <a:noFill/>
                    </a:rPr>
                    <a:t> </a:t>
                  </a:r>
                </a:p>
              </p:txBody>
            </p:sp>
          </mc:Fallback>
        </mc:AlternateContent>
        <p:sp>
          <p:nvSpPr>
            <p:cNvPr id="5" name="TextBox 21">
              <a:extLst>
                <a:ext uri="{FF2B5EF4-FFF2-40B4-BE49-F238E27FC236}">
                  <a16:creationId xmlns:a16="http://schemas.microsoft.com/office/drawing/2014/main" id="{EEDFD4AA-6D2B-AA77-91AF-E30AD999C6AF}"/>
                </a:ext>
              </a:extLst>
            </p:cNvPr>
            <p:cNvSpPr txBox="1"/>
            <p:nvPr/>
          </p:nvSpPr>
          <p:spPr>
            <a:xfrm>
              <a:off x="6109640" y="1189133"/>
              <a:ext cx="1008112" cy="349018"/>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系统介绍</a:t>
              </a:r>
            </a:p>
          </p:txBody>
        </p:sp>
      </p:grpSp>
      <p:grpSp>
        <p:nvGrpSpPr>
          <p:cNvPr id="7" name="组合 6">
            <a:extLst>
              <a:ext uri="{FF2B5EF4-FFF2-40B4-BE49-F238E27FC236}">
                <a16:creationId xmlns:a16="http://schemas.microsoft.com/office/drawing/2014/main" id="{9266B293-44C1-B3C1-4E56-3AACA86C7128}"/>
              </a:ext>
            </a:extLst>
          </p:cNvPr>
          <p:cNvGrpSpPr/>
          <p:nvPr/>
        </p:nvGrpSpPr>
        <p:grpSpPr>
          <a:xfrm>
            <a:off x="3247696" y="1740534"/>
            <a:ext cx="589447" cy="606748"/>
            <a:chOff x="661513" y="1619235"/>
            <a:chExt cx="589447" cy="606748"/>
          </a:xfrm>
        </p:grpSpPr>
        <p:grpSp>
          <p:nvGrpSpPr>
            <p:cNvPr id="8" name="组合 7">
              <a:extLst>
                <a:ext uri="{FF2B5EF4-FFF2-40B4-BE49-F238E27FC236}">
                  <a16:creationId xmlns:a16="http://schemas.microsoft.com/office/drawing/2014/main" id="{57B1A9FB-E46B-6AD0-01D1-BCF2F510B0BE}"/>
                </a:ext>
              </a:extLst>
            </p:cNvPr>
            <p:cNvGrpSpPr/>
            <p:nvPr/>
          </p:nvGrpSpPr>
          <p:grpSpPr>
            <a:xfrm>
              <a:off x="661513" y="1619235"/>
              <a:ext cx="589447" cy="606748"/>
              <a:chOff x="1463339" y="1072758"/>
              <a:chExt cx="1546058" cy="1546058"/>
            </a:xfrm>
            <a:effectLst>
              <a:outerShdw blurRad="330200" dist="215900" dir="6900000" sx="81000" sy="81000" algn="t" rotWithShape="0">
                <a:prstClr val="black">
                  <a:alpha val="42000"/>
                </a:prstClr>
              </a:outerShdw>
            </a:effectLst>
          </p:grpSpPr>
          <p:sp>
            <p:nvSpPr>
              <p:cNvPr id="11" name="同心圆 8">
                <a:extLst>
                  <a:ext uri="{FF2B5EF4-FFF2-40B4-BE49-F238E27FC236}">
                    <a16:creationId xmlns:a16="http://schemas.microsoft.com/office/drawing/2014/main" id="{8F9B1046-D4EE-6B9E-CAFC-19B374F5401C}"/>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2" name="椭圆 11">
                <a:extLst>
                  <a:ext uri="{FF2B5EF4-FFF2-40B4-BE49-F238E27FC236}">
                    <a16:creationId xmlns:a16="http://schemas.microsoft.com/office/drawing/2014/main" id="{48693214-7B87-A097-9D2A-8566E18D3D40}"/>
                  </a:ext>
                </a:extLst>
              </p:cNvPr>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9" name="椭圆 8">
              <a:extLst>
                <a:ext uri="{FF2B5EF4-FFF2-40B4-BE49-F238E27FC236}">
                  <a16:creationId xmlns:a16="http://schemas.microsoft.com/office/drawing/2014/main" id="{5EAEE7E4-441B-B26B-15C9-7A918B90879E}"/>
                </a:ext>
              </a:extLst>
            </p:cNvPr>
            <p:cNvSpPr/>
            <p:nvPr/>
          </p:nvSpPr>
          <p:spPr>
            <a:xfrm>
              <a:off x="727232" y="1702390"/>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10" name="TextBox 26">
              <a:extLst>
                <a:ext uri="{FF2B5EF4-FFF2-40B4-BE49-F238E27FC236}">
                  <a16:creationId xmlns:a16="http://schemas.microsoft.com/office/drawing/2014/main" id="{E82D3FC0-38EE-F191-B603-CE730D7F05B2}"/>
                </a:ext>
              </a:extLst>
            </p:cNvPr>
            <p:cNvSpPr txBox="1"/>
            <p:nvPr/>
          </p:nvSpPr>
          <p:spPr>
            <a:xfrm>
              <a:off x="749026" y="1750124"/>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grpSp>
      <p:pic>
        <p:nvPicPr>
          <p:cNvPr id="6" name="图形 1">
            <a:extLst>
              <a:ext uri="{FF2B5EF4-FFF2-40B4-BE49-F238E27FC236}">
                <a16:creationId xmlns:a16="http://schemas.microsoft.com/office/drawing/2014/main" id="{DAB60640-5E19-3642-0BBF-E1D618A0AB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8845" y="3417328"/>
            <a:ext cx="5274310" cy="2358390"/>
          </a:xfrm>
          <a:prstGeom prst="rect">
            <a:avLst/>
          </a:prstGeom>
        </p:spPr>
      </p:pic>
    </p:spTree>
    <p:extLst>
      <p:ext uri="{BB962C8B-B14F-4D97-AF65-F5344CB8AC3E}">
        <p14:creationId xmlns:p14="http://schemas.microsoft.com/office/powerpoint/2010/main" val="111050670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4235277"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2</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研究工作</a:t>
            </a:r>
            <a:r>
              <a:rPr lang="en-US" altLang="zh-CN" sz="2800" b="1" dirty="0">
                <a:solidFill>
                  <a:schemeClr val="bg1">
                    <a:lumMod val="50000"/>
                  </a:schemeClr>
                </a:solidFill>
                <a:latin typeface="Agency FB" panose="020B0503020202020204" pitchFamily="34" charset="0"/>
                <a:ea typeface="微软雅黑" panose="020B0503020204020204" pitchFamily="34" charset="-122"/>
              </a:rPr>
              <a:t>——</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结果比较</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grpSp>
        <p:nvGrpSpPr>
          <p:cNvPr id="2" name="组合 6">
            <a:extLst>
              <a:ext uri="{FF2B5EF4-FFF2-40B4-BE49-F238E27FC236}">
                <a16:creationId xmlns:a16="http://schemas.microsoft.com/office/drawing/2014/main" id="{F3CED1F6-E05A-71F3-111A-57345B98C6BD}"/>
              </a:ext>
            </a:extLst>
          </p:cNvPr>
          <p:cNvGrpSpPr/>
          <p:nvPr/>
        </p:nvGrpSpPr>
        <p:grpSpPr>
          <a:xfrm>
            <a:off x="3454235" y="1210284"/>
            <a:ext cx="5514276" cy="2261576"/>
            <a:chOff x="6084168" y="1189133"/>
            <a:chExt cx="1669538" cy="2768821"/>
          </a:xfrm>
        </p:grpSpPr>
        <p:sp>
          <p:nvSpPr>
            <p:cNvPr id="4" name="TextBox 20">
              <a:extLst>
                <a:ext uri="{FF2B5EF4-FFF2-40B4-BE49-F238E27FC236}">
                  <a16:creationId xmlns:a16="http://schemas.microsoft.com/office/drawing/2014/main" id="{78EE5E26-F0E5-2D87-191D-9CBEF95AC610}"/>
                </a:ext>
              </a:extLst>
            </p:cNvPr>
            <p:cNvSpPr txBox="1"/>
            <p:nvPr/>
          </p:nvSpPr>
          <p:spPr>
            <a:xfrm>
              <a:off x="6084168" y="1514664"/>
              <a:ext cx="1669538" cy="2443290"/>
            </a:xfrm>
            <a:prstGeom prst="rect">
              <a:avLst/>
            </a:prstGeom>
            <a:noFill/>
          </p:spPr>
          <p:txBody>
            <a:bodyPr wrap="square" lIns="94115" tIns="47057" rIns="94115" bIns="47057" rtlCol="0">
              <a:spAutoFit/>
            </a:bodyPr>
            <a:lstStyle/>
            <a:p>
              <a:pPr>
                <a:lnSpc>
                  <a:spcPct val="130000"/>
                </a:lnSpc>
              </a:pPr>
              <a:r>
                <a:rPr lang="zh-CN" altLang="en-US" sz="1200" dirty="0">
                  <a:cs typeface="Times New Roman" panose="02020603050405020304" pitchFamily="18" charset="0"/>
                </a:rPr>
                <a:t>在左边，我们显示了</a:t>
              </a:r>
              <a:r>
                <a:rPr lang="en-US" altLang="zh-CN" sz="1200" dirty="0">
                  <a:cs typeface="Times New Roman" panose="02020603050405020304" pitchFamily="18" charset="0"/>
                </a:rPr>
                <a:t>EEM</a:t>
              </a:r>
              <a:r>
                <a:rPr lang="zh-CN" altLang="en-US" sz="1200" dirty="0">
                  <a:cs typeface="Times New Roman" panose="02020603050405020304" pitchFamily="18" charset="0"/>
                </a:rPr>
                <a:t>和</a:t>
              </a:r>
              <a:r>
                <a:rPr lang="en-US" altLang="zh-CN" sz="1200" dirty="0">
                  <a:cs typeface="Times New Roman" panose="02020603050405020304" pitchFamily="18" charset="0"/>
                </a:rPr>
                <a:t>HMC</a:t>
              </a:r>
              <a:r>
                <a:rPr lang="zh-CN" altLang="en-US" sz="1200" dirty="0">
                  <a:cs typeface="Times New Roman" panose="02020603050405020304" pitchFamily="18" charset="0"/>
                </a:rPr>
                <a:t>图像之间的估计对应关系。在右侧，我们与</a:t>
              </a:r>
              <a:r>
                <a:rPr lang="en-US" altLang="zh-CN" sz="1200" dirty="0">
                  <a:cs typeface="Times New Roman" panose="02020603050405020304" pitchFamily="18" charset="0"/>
                </a:rPr>
                <a:t>Wei</a:t>
              </a:r>
              <a:r>
                <a:rPr lang="zh-CN" altLang="en-US" sz="1200" dirty="0">
                  <a:cs typeface="Times New Roman" panose="02020603050405020304" pitchFamily="18" charset="0"/>
                </a:rPr>
                <a:t>等</a:t>
              </a:r>
              <a:r>
                <a:rPr lang="en-US" altLang="zh-CN" sz="1200" dirty="0">
                  <a:cs typeface="Times New Roman" panose="02020603050405020304" pitchFamily="18" charset="0"/>
                </a:rPr>
                <a:t>[2019]</a:t>
              </a:r>
              <a:r>
                <a:rPr lang="zh-CN" altLang="en-US" sz="1200" dirty="0">
                  <a:cs typeface="Times New Roman" panose="02020603050405020304" pitchFamily="18" charset="0"/>
                </a:rPr>
                <a:t>应用于深度外观模型的方法</a:t>
              </a:r>
              <a:r>
                <a:rPr lang="en-US" altLang="zh-CN" sz="1200" dirty="0">
                  <a:cs typeface="Times New Roman" panose="02020603050405020304" pitchFamily="18" charset="0"/>
                </a:rPr>
                <a:t>[Lombardi</a:t>
              </a:r>
              <a:r>
                <a:rPr lang="zh-CN" altLang="en-US" sz="1200" dirty="0">
                  <a:cs typeface="Times New Roman" panose="02020603050405020304" pitchFamily="18" charset="0"/>
                </a:rPr>
                <a:t>等，</a:t>
              </a:r>
              <a:r>
                <a:rPr lang="en-US" altLang="zh-CN" sz="1200" dirty="0">
                  <a:cs typeface="Times New Roman" panose="02020603050405020304" pitchFamily="18" charset="0"/>
                </a:rPr>
                <a:t>2018]</a:t>
              </a:r>
              <a:r>
                <a:rPr lang="zh-CN" altLang="en-US" sz="1200" dirty="0">
                  <a:cs typeface="Times New Roman" panose="02020603050405020304" pitchFamily="18" charset="0"/>
                </a:rPr>
                <a:t>进行了比较。在我们展示的每个角色的右边，从上到下</a:t>
              </a:r>
              <a:r>
                <a:rPr lang="en-US" altLang="zh-CN" sz="1200" dirty="0">
                  <a:cs typeface="Times New Roman" panose="02020603050405020304" pitchFamily="18" charset="0"/>
                </a:rPr>
                <a:t>:</a:t>
              </a:r>
              <a:r>
                <a:rPr lang="zh-CN" altLang="en-US" sz="1200" dirty="0">
                  <a:cs typeface="Times New Roman" panose="02020603050405020304" pitchFamily="18" charset="0"/>
                </a:rPr>
                <a:t>输入</a:t>
              </a:r>
              <a:r>
                <a:rPr lang="en-US" altLang="zh-CN" sz="1200" dirty="0">
                  <a:cs typeface="Times New Roman" panose="02020603050405020304" pitchFamily="18" charset="0"/>
                </a:rPr>
                <a:t>HMC</a:t>
              </a:r>
              <a:r>
                <a:rPr lang="zh-CN" altLang="en-US" sz="1200" dirty="0">
                  <a:cs typeface="Times New Roman" panose="02020603050405020304" pitchFamily="18" charset="0"/>
                </a:rPr>
                <a:t>图像</a:t>
              </a:r>
              <a:r>
                <a:rPr lang="en-US" altLang="zh-CN" sz="1200" dirty="0">
                  <a:cs typeface="Times New Roman" panose="02020603050405020304" pitchFamily="18" charset="0"/>
                </a:rPr>
                <a:t>(</a:t>
              </a:r>
              <a:r>
                <a:rPr lang="zh-CN" altLang="en-US" sz="1200" dirty="0">
                  <a:cs typeface="Times New Roman" panose="02020603050405020304" pitchFamily="18" charset="0"/>
                </a:rPr>
                <a:t>左边是眼睛部分</a:t>
              </a:r>
              <a:r>
                <a:rPr lang="en-US" altLang="zh-CN" sz="1200" dirty="0">
                  <a:cs typeface="Times New Roman" panose="02020603050405020304" pitchFamily="18" charset="0"/>
                </a:rPr>
                <a:t>)</a:t>
              </a:r>
              <a:r>
                <a:rPr lang="zh-CN" altLang="en-US" sz="1200" dirty="0">
                  <a:cs typeface="Times New Roman" panose="02020603050405020304" pitchFamily="18" charset="0"/>
                </a:rPr>
                <a:t>，使用耳机摄像头视点发现的对应关系渲染的角色，以及上面图像的平铺以显示对齐。我们的方法能更好地调整眼球，尤其是在极端的注视方向上，而且它能更好地概括出罕见的注视方向和面部表情的组合。</a:t>
              </a:r>
              <a:endParaRPr lang="zh-CN" altLang="en-US" sz="1200" b="1" dirty="0">
                <a:latin typeface="微软雅黑" pitchFamily="34" charset="-122"/>
                <a:ea typeface="微软雅黑" pitchFamily="34" charset="-122"/>
              </a:endParaRPr>
            </a:p>
          </p:txBody>
        </p:sp>
        <p:sp>
          <p:nvSpPr>
            <p:cNvPr id="5" name="TextBox 21">
              <a:extLst>
                <a:ext uri="{FF2B5EF4-FFF2-40B4-BE49-F238E27FC236}">
                  <a16:creationId xmlns:a16="http://schemas.microsoft.com/office/drawing/2014/main" id="{EEDFD4AA-6D2B-AA77-91AF-E30AD999C6AF}"/>
                </a:ext>
              </a:extLst>
            </p:cNvPr>
            <p:cNvSpPr txBox="1"/>
            <p:nvPr/>
          </p:nvSpPr>
          <p:spPr>
            <a:xfrm>
              <a:off x="6109640" y="1189133"/>
              <a:ext cx="1008112" cy="349018"/>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结果比较</a:t>
              </a:r>
            </a:p>
          </p:txBody>
        </p:sp>
      </p:grpSp>
      <p:grpSp>
        <p:nvGrpSpPr>
          <p:cNvPr id="7" name="组合 6">
            <a:extLst>
              <a:ext uri="{FF2B5EF4-FFF2-40B4-BE49-F238E27FC236}">
                <a16:creationId xmlns:a16="http://schemas.microsoft.com/office/drawing/2014/main" id="{9266B293-44C1-B3C1-4E56-3AACA86C7128}"/>
              </a:ext>
            </a:extLst>
          </p:cNvPr>
          <p:cNvGrpSpPr/>
          <p:nvPr/>
        </p:nvGrpSpPr>
        <p:grpSpPr>
          <a:xfrm>
            <a:off x="2656571" y="1251006"/>
            <a:ext cx="589447" cy="606748"/>
            <a:chOff x="661513" y="1619235"/>
            <a:chExt cx="589447" cy="606748"/>
          </a:xfrm>
        </p:grpSpPr>
        <p:grpSp>
          <p:nvGrpSpPr>
            <p:cNvPr id="8" name="组合 7">
              <a:extLst>
                <a:ext uri="{FF2B5EF4-FFF2-40B4-BE49-F238E27FC236}">
                  <a16:creationId xmlns:a16="http://schemas.microsoft.com/office/drawing/2014/main" id="{57B1A9FB-E46B-6AD0-01D1-BCF2F510B0BE}"/>
                </a:ext>
              </a:extLst>
            </p:cNvPr>
            <p:cNvGrpSpPr/>
            <p:nvPr/>
          </p:nvGrpSpPr>
          <p:grpSpPr>
            <a:xfrm>
              <a:off x="661513" y="1619235"/>
              <a:ext cx="589447" cy="606748"/>
              <a:chOff x="1463339" y="1072758"/>
              <a:chExt cx="1546058" cy="1546058"/>
            </a:xfrm>
            <a:effectLst>
              <a:outerShdw blurRad="330200" dist="215900" dir="6900000" sx="81000" sy="81000" algn="t" rotWithShape="0">
                <a:prstClr val="black">
                  <a:alpha val="42000"/>
                </a:prstClr>
              </a:outerShdw>
            </a:effectLst>
          </p:grpSpPr>
          <p:sp>
            <p:nvSpPr>
              <p:cNvPr id="11" name="同心圆 8">
                <a:extLst>
                  <a:ext uri="{FF2B5EF4-FFF2-40B4-BE49-F238E27FC236}">
                    <a16:creationId xmlns:a16="http://schemas.microsoft.com/office/drawing/2014/main" id="{8F9B1046-D4EE-6B9E-CAFC-19B374F5401C}"/>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2" name="椭圆 11">
                <a:extLst>
                  <a:ext uri="{FF2B5EF4-FFF2-40B4-BE49-F238E27FC236}">
                    <a16:creationId xmlns:a16="http://schemas.microsoft.com/office/drawing/2014/main" id="{48693214-7B87-A097-9D2A-8566E18D3D40}"/>
                  </a:ext>
                </a:extLst>
              </p:cNvPr>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9" name="椭圆 8">
              <a:extLst>
                <a:ext uri="{FF2B5EF4-FFF2-40B4-BE49-F238E27FC236}">
                  <a16:creationId xmlns:a16="http://schemas.microsoft.com/office/drawing/2014/main" id="{5EAEE7E4-441B-B26B-15C9-7A918B90879E}"/>
                </a:ext>
              </a:extLst>
            </p:cNvPr>
            <p:cNvSpPr/>
            <p:nvPr/>
          </p:nvSpPr>
          <p:spPr>
            <a:xfrm>
              <a:off x="727232" y="1702390"/>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10" name="TextBox 26">
              <a:extLst>
                <a:ext uri="{FF2B5EF4-FFF2-40B4-BE49-F238E27FC236}">
                  <a16:creationId xmlns:a16="http://schemas.microsoft.com/office/drawing/2014/main" id="{E82D3FC0-38EE-F191-B603-CE730D7F05B2}"/>
                </a:ext>
              </a:extLst>
            </p:cNvPr>
            <p:cNvSpPr txBox="1"/>
            <p:nvPr/>
          </p:nvSpPr>
          <p:spPr>
            <a:xfrm>
              <a:off x="749026" y="1750124"/>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grpSp>
      <p:pic>
        <p:nvPicPr>
          <p:cNvPr id="3" name="图形 1">
            <a:extLst>
              <a:ext uri="{FF2B5EF4-FFF2-40B4-BE49-F238E27FC236}">
                <a16:creationId xmlns:a16="http://schemas.microsoft.com/office/drawing/2014/main" id="{6277F706-962D-83CE-1B4B-E62A75F6D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95181" y="3112822"/>
            <a:ext cx="6201638" cy="3064980"/>
          </a:xfrm>
          <a:prstGeom prst="rect">
            <a:avLst/>
          </a:prstGeom>
        </p:spPr>
      </p:pic>
    </p:spTree>
    <p:extLst>
      <p:ext uri="{BB962C8B-B14F-4D97-AF65-F5344CB8AC3E}">
        <p14:creationId xmlns:p14="http://schemas.microsoft.com/office/powerpoint/2010/main" val="31512943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D078D5A5-627E-4CFC-886A-DDE7462B544B}"/>
              </a:ext>
            </a:extLst>
          </p:cNvPr>
          <p:cNvSpPr txBox="1"/>
          <p:nvPr/>
        </p:nvSpPr>
        <p:spPr>
          <a:xfrm>
            <a:off x="124287" y="248574"/>
            <a:ext cx="22584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lumMod val="50000"/>
                  </a:prstClr>
                </a:solidFill>
                <a:effectLst/>
                <a:uLnTx/>
                <a:uFillTx/>
                <a:latin typeface="宋体" panose="02010600030101010101" pitchFamily="2" charset="-122"/>
                <a:ea typeface="宋体" panose="02010600030101010101" pitchFamily="2" charset="-122"/>
                <a:cs typeface="+mn-cs"/>
              </a:rPr>
              <a:t>3</a:t>
            </a:r>
            <a:r>
              <a:rPr kumimoji="0" lang="en-US" altLang="zh-CN"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rPr>
              <a:t>. </a:t>
            </a:r>
            <a:r>
              <a:rPr kumimoji="0" lang="zh-CN" altLang="en-US"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rPr>
              <a:t>创新点</a:t>
            </a:r>
            <a:endParaRPr kumimoji="0" lang="en-US" altLang="zh-CN"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endParaRPr>
          </a:p>
        </p:txBody>
      </p:sp>
      <p:grpSp>
        <p:nvGrpSpPr>
          <p:cNvPr id="76" name="组合 7">
            <a:extLst>
              <a:ext uri="{FF2B5EF4-FFF2-40B4-BE49-F238E27FC236}">
                <a16:creationId xmlns:a16="http://schemas.microsoft.com/office/drawing/2014/main" id="{4FE77C7A-504B-41A2-B158-784878F30376}"/>
              </a:ext>
            </a:extLst>
          </p:cNvPr>
          <p:cNvGrpSpPr/>
          <p:nvPr/>
        </p:nvGrpSpPr>
        <p:grpSpPr>
          <a:xfrm>
            <a:off x="2194834" y="1540066"/>
            <a:ext cx="589447" cy="606748"/>
            <a:chOff x="1463339" y="1072758"/>
            <a:chExt cx="1546058" cy="1546058"/>
          </a:xfrm>
          <a:effectLst>
            <a:outerShdw blurRad="330200" dist="215900" dir="6900000" sx="81000" sy="81000" algn="t" rotWithShape="0">
              <a:prstClr val="black">
                <a:alpha val="42000"/>
              </a:prstClr>
            </a:outerShdw>
          </a:effectLst>
        </p:grpSpPr>
        <p:sp>
          <p:nvSpPr>
            <p:cNvPr id="77" name="同心圆 8">
              <a:extLst>
                <a:ext uri="{FF2B5EF4-FFF2-40B4-BE49-F238E27FC236}">
                  <a16:creationId xmlns:a16="http://schemas.microsoft.com/office/drawing/2014/main" id="{D2A19DD0-C283-4836-AC80-81744DAD03F4}"/>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78" name="椭圆 77">
              <a:extLst>
                <a:ext uri="{FF2B5EF4-FFF2-40B4-BE49-F238E27FC236}">
                  <a16:creationId xmlns:a16="http://schemas.microsoft.com/office/drawing/2014/main" id="{ED5C8319-0808-4D34-9590-DB6D3F6AB0D4}"/>
                </a:ext>
              </a:extLst>
            </p:cNvPr>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79" name="椭圆 78">
            <a:extLst>
              <a:ext uri="{FF2B5EF4-FFF2-40B4-BE49-F238E27FC236}">
                <a16:creationId xmlns:a16="http://schemas.microsoft.com/office/drawing/2014/main" id="{C5CF4148-8F67-4966-9C0D-877CC9862CAF}"/>
              </a:ext>
            </a:extLst>
          </p:cNvPr>
          <p:cNvSpPr/>
          <p:nvPr/>
        </p:nvSpPr>
        <p:spPr>
          <a:xfrm>
            <a:off x="2266499" y="1613835"/>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90" name="TextBox 21">
            <a:extLst>
              <a:ext uri="{FF2B5EF4-FFF2-40B4-BE49-F238E27FC236}">
                <a16:creationId xmlns:a16="http://schemas.microsoft.com/office/drawing/2014/main" id="{DD5720C1-5D8A-4C5D-8773-4C97545187C5}"/>
              </a:ext>
            </a:extLst>
          </p:cNvPr>
          <p:cNvSpPr txBox="1"/>
          <p:nvPr/>
        </p:nvSpPr>
        <p:spPr>
          <a:xfrm>
            <a:off x="2973771" y="1595090"/>
            <a:ext cx="7681787" cy="2444067"/>
          </a:xfrm>
          <a:prstGeom prst="rect">
            <a:avLst/>
          </a:prstGeom>
          <a:noFill/>
        </p:spPr>
        <p:txBody>
          <a:bodyPr wrap="square" lIns="94115" tIns="0" rIns="94115" bIns="0" rtlCol="0" anchor="t">
            <a:spAutoFit/>
          </a:bodyPr>
          <a:lstStyle/>
          <a:p>
            <a:pPr>
              <a:lnSpc>
                <a:spcPct val="150000"/>
              </a:lnSpc>
            </a:pPr>
            <a:r>
              <a:rPr lang="zh-CN" altLang="en-US" b="1" dirty="0">
                <a:solidFill>
                  <a:schemeClr val="bg1">
                    <a:lumMod val="50000"/>
                  </a:schemeClr>
                </a:solidFill>
                <a:latin typeface="微软雅黑" pitchFamily="34" charset="-122"/>
                <a:ea typeface="微软雅黑" pitchFamily="34" charset="-122"/>
                <a:cs typeface="华文黑体" pitchFamily="2" charset="-122"/>
              </a:rPr>
              <a:t>文章创建了一个</a:t>
            </a:r>
            <a:r>
              <a:rPr lang="en-US" altLang="zh-CN" b="1" dirty="0">
                <a:solidFill>
                  <a:schemeClr val="bg1">
                    <a:lumMod val="50000"/>
                  </a:schemeClr>
                </a:solidFill>
                <a:latin typeface="微软雅黑" pitchFamily="34" charset="-122"/>
                <a:ea typeface="微软雅黑" pitchFamily="34" charset="-122"/>
                <a:cs typeface="华文黑体" pitchFamily="2" charset="-122"/>
              </a:rPr>
              <a:t>3D</a:t>
            </a:r>
            <a:r>
              <a:rPr lang="zh-CN" altLang="en-US" b="1" dirty="0">
                <a:solidFill>
                  <a:schemeClr val="bg1">
                    <a:lumMod val="50000"/>
                  </a:schemeClr>
                </a:solidFill>
                <a:latin typeface="微软雅黑" pitchFamily="34" charset="-122"/>
                <a:ea typeface="微软雅黑" pitchFamily="34" charset="-122"/>
                <a:cs typeface="华文黑体" pitchFamily="2" charset="-122"/>
              </a:rPr>
              <a:t>虚拟化身模型，该模型可以通过安装在</a:t>
            </a:r>
            <a:r>
              <a:rPr lang="en-US" altLang="zh-CN" b="1" dirty="0">
                <a:solidFill>
                  <a:schemeClr val="bg1">
                    <a:lumMod val="50000"/>
                  </a:schemeClr>
                </a:solidFill>
                <a:latin typeface="微软雅黑" pitchFamily="34" charset="-122"/>
                <a:ea typeface="微软雅黑" pitchFamily="34" charset="-122"/>
                <a:cs typeface="华文黑体" pitchFamily="2" charset="-122"/>
              </a:rPr>
              <a:t>VR</a:t>
            </a:r>
            <a:r>
              <a:rPr lang="zh-CN" altLang="en-US" b="1" dirty="0">
                <a:solidFill>
                  <a:schemeClr val="bg1">
                    <a:lumMod val="50000"/>
                  </a:schemeClr>
                </a:solidFill>
                <a:latin typeface="微软雅黑" pitchFamily="34" charset="-122"/>
                <a:ea typeface="微软雅黑" pitchFamily="34" charset="-122"/>
                <a:cs typeface="华文黑体" pitchFamily="2" charset="-122"/>
              </a:rPr>
              <a:t>头显上的摄像头进行动画处理，以准确跟踪和重现</a:t>
            </a:r>
            <a:r>
              <a:rPr lang="en-US" altLang="zh-CN" b="1" dirty="0">
                <a:solidFill>
                  <a:schemeClr val="bg1">
                    <a:lumMod val="50000"/>
                  </a:schemeClr>
                </a:solidFill>
                <a:latin typeface="微软雅黑" pitchFamily="34" charset="-122"/>
                <a:ea typeface="微软雅黑" pitchFamily="34" charset="-122"/>
                <a:cs typeface="华文黑体" pitchFamily="2" charset="-122"/>
              </a:rPr>
              <a:t>VR</a:t>
            </a:r>
            <a:r>
              <a:rPr lang="zh-CN" altLang="en-US" b="1" dirty="0">
                <a:solidFill>
                  <a:schemeClr val="bg1">
                    <a:lumMod val="50000"/>
                  </a:schemeClr>
                </a:solidFill>
                <a:latin typeface="微软雅黑" pitchFamily="34" charset="-122"/>
                <a:ea typeface="微软雅黑" pitchFamily="34" charset="-122"/>
                <a:cs typeface="华文黑体" pitchFamily="2" charset="-122"/>
              </a:rPr>
              <a:t>中的人类凝视。文章在这项工作中的主要贡献是一个联合学习的</a:t>
            </a:r>
            <a:r>
              <a:rPr lang="en-US" altLang="zh-CN" b="1" dirty="0">
                <a:solidFill>
                  <a:schemeClr val="bg1">
                    <a:lumMod val="50000"/>
                  </a:schemeClr>
                </a:solidFill>
                <a:latin typeface="微软雅黑" pitchFamily="34" charset="-122"/>
                <a:ea typeface="微软雅黑" pitchFamily="34" charset="-122"/>
                <a:cs typeface="华文黑体" pitchFamily="2" charset="-122"/>
              </a:rPr>
              <a:t>3D</a:t>
            </a:r>
            <a:r>
              <a:rPr lang="zh-CN" altLang="en-US" b="1" dirty="0">
                <a:solidFill>
                  <a:schemeClr val="bg1">
                    <a:lumMod val="50000"/>
                  </a:schemeClr>
                </a:solidFill>
                <a:latin typeface="微软雅黑" pitchFamily="34" charset="-122"/>
                <a:ea typeface="微软雅黑" pitchFamily="34" charset="-122"/>
                <a:cs typeface="华文黑体" pitchFamily="2" charset="-122"/>
              </a:rPr>
              <a:t>面部和眼球模型，更好地代表凝视方向和上面部表情，一种将左右眼的注视从彼此和面部其余部分分离出来的方法，使模型能够代表完全看不见的注视和表情的组合。以及一种用于头戴式摄像头精确动画的注视感知模型。</a:t>
            </a:r>
            <a:endParaRPr lang="zh-CN" altLang="en-US" b="1" dirty="0">
              <a:solidFill>
                <a:schemeClr val="bg1">
                  <a:lumMod val="50000"/>
                </a:schemeClr>
              </a:solidFill>
              <a:latin typeface="微软雅黑" pitchFamily="34" charset="-122"/>
              <a:ea typeface="微软雅黑" pitchFamily="34" charset="-122"/>
            </a:endParaRPr>
          </a:p>
        </p:txBody>
      </p:sp>
      <p:sp>
        <p:nvSpPr>
          <p:cNvPr id="93" name="TextBox 23">
            <a:extLst>
              <a:ext uri="{FF2B5EF4-FFF2-40B4-BE49-F238E27FC236}">
                <a16:creationId xmlns:a16="http://schemas.microsoft.com/office/drawing/2014/main" id="{5F85D674-5419-419F-9A28-9AAD97A79EDB}"/>
              </a:ext>
            </a:extLst>
          </p:cNvPr>
          <p:cNvSpPr txBox="1"/>
          <p:nvPr/>
        </p:nvSpPr>
        <p:spPr>
          <a:xfrm>
            <a:off x="2973772" y="4225040"/>
            <a:ext cx="7532498" cy="782074"/>
          </a:xfrm>
          <a:prstGeom prst="rect">
            <a:avLst/>
          </a:prstGeom>
          <a:noFill/>
        </p:spPr>
        <p:txBody>
          <a:bodyPr wrap="square" lIns="94115" tIns="0" rIns="94115" bIns="0" rtlCol="0" anchor="t">
            <a:spAutoFit/>
          </a:bodyPr>
          <a:lstStyle/>
          <a:p>
            <a:pPr>
              <a:lnSpc>
                <a:spcPct val="150000"/>
              </a:lnSpc>
            </a:pPr>
            <a:r>
              <a:rPr lang="zh-CN" altLang="en-US" b="1" dirty="0">
                <a:solidFill>
                  <a:schemeClr val="bg1">
                    <a:lumMod val="50000"/>
                  </a:schemeClr>
                </a:solidFill>
                <a:latin typeface="微软雅黑" pitchFamily="34" charset="-122"/>
                <a:ea typeface="微软雅黑" pitchFamily="34" charset="-122"/>
                <a:cs typeface="华文黑体" pitchFamily="2" charset="-122"/>
              </a:rPr>
              <a:t>定量实验表明，文章的方法获得了更高的重建质量，定性结果表明，文章的方法极大地改善了</a:t>
            </a:r>
            <a:r>
              <a:rPr lang="en-US" altLang="zh-CN" b="1" dirty="0">
                <a:solidFill>
                  <a:schemeClr val="bg1">
                    <a:lumMod val="50000"/>
                  </a:schemeClr>
                </a:solidFill>
                <a:latin typeface="微软雅黑" pitchFamily="34" charset="-122"/>
                <a:ea typeface="微软雅黑" pitchFamily="34" charset="-122"/>
                <a:cs typeface="华文黑体" pitchFamily="2" charset="-122"/>
              </a:rPr>
              <a:t>VR</a:t>
            </a:r>
            <a:r>
              <a:rPr lang="zh-CN" altLang="en-US" b="1" dirty="0">
                <a:solidFill>
                  <a:schemeClr val="bg1">
                    <a:lumMod val="50000"/>
                  </a:schemeClr>
                </a:solidFill>
                <a:latin typeface="微软雅黑" pitchFamily="34" charset="-122"/>
                <a:ea typeface="微软雅黑" pitchFamily="34" charset="-122"/>
                <a:cs typeface="华文黑体" pitchFamily="2" charset="-122"/>
              </a:rPr>
              <a:t>虚拟形象的存在感。</a:t>
            </a:r>
          </a:p>
        </p:txBody>
      </p:sp>
      <p:sp>
        <p:nvSpPr>
          <p:cNvPr id="97" name="TextBox 26">
            <a:extLst>
              <a:ext uri="{FF2B5EF4-FFF2-40B4-BE49-F238E27FC236}">
                <a16:creationId xmlns:a16="http://schemas.microsoft.com/office/drawing/2014/main" id="{16909648-6993-4200-93C3-4BD4096DCBC9}"/>
              </a:ext>
            </a:extLst>
          </p:cNvPr>
          <p:cNvSpPr txBox="1"/>
          <p:nvPr/>
        </p:nvSpPr>
        <p:spPr>
          <a:xfrm>
            <a:off x="2266500" y="1650946"/>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grpSp>
        <p:nvGrpSpPr>
          <p:cNvPr id="2" name="组合 1">
            <a:extLst>
              <a:ext uri="{FF2B5EF4-FFF2-40B4-BE49-F238E27FC236}">
                <a16:creationId xmlns:a16="http://schemas.microsoft.com/office/drawing/2014/main" id="{90E4A04D-E357-4841-B35A-506E59E36FB5}"/>
              </a:ext>
            </a:extLst>
          </p:cNvPr>
          <p:cNvGrpSpPr/>
          <p:nvPr/>
        </p:nvGrpSpPr>
        <p:grpSpPr>
          <a:xfrm>
            <a:off x="2186870" y="4216841"/>
            <a:ext cx="589447" cy="606748"/>
            <a:chOff x="2152644" y="2544122"/>
            <a:chExt cx="589447" cy="606748"/>
          </a:xfrm>
        </p:grpSpPr>
        <p:grpSp>
          <p:nvGrpSpPr>
            <p:cNvPr id="80" name="组合 11">
              <a:extLst>
                <a:ext uri="{FF2B5EF4-FFF2-40B4-BE49-F238E27FC236}">
                  <a16:creationId xmlns:a16="http://schemas.microsoft.com/office/drawing/2014/main" id="{3BB19D28-B1D9-4B99-87EE-4A5EAD78D614}"/>
                </a:ext>
              </a:extLst>
            </p:cNvPr>
            <p:cNvGrpSpPr/>
            <p:nvPr/>
          </p:nvGrpSpPr>
          <p:grpSpPr>
            <a:xfrm>
              <a:off x="2152644" y="2544122"/>
              <a:ext cx="589447" cy="606748"/>
              <a:chOff x="1463339" y="1072758"/>
              <a:chExt cx="1546058" cy="1546058"/>
            </a:xfrm>
            <a:effectLst>
              <a:outerShdw blurRad="330200" dist="215900" dir="6900000" sx="81000" sy="81000" algn="t" rotWithShape="0">
                <a:prstClr val="black">
                  <a:alpha val="49000"/>
                </a:prstClr>
              </a:outerShdw>
            </a:effectLst>
          </p:grpSpPr>
          <p:sp>
            <p:nvSpPr>
              <p:cNvPr id="81" name="同心圆 12">
                <a:extLst>
                  <a:ext uri="{FF2B5EF4-FFF2-40B4-BE49-F238E27FC236}">
                    <a16:creationId xmlns:a16="http://schemas.microsoft.com/office/drawing/2014/main" id="{F15B9283-89C8-4ADB-BD97-E7713148523A}"/>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82" name="椭圆 81">
                <a:extLst>
                  <a:ext uri="{FF2B5EF4-FFF2-40B4-BE49-F238E27FC236}">
                    <a16:creationId xmlns:a16="http://schemas.microsoft.com/office/drawing/2014/main" id="{D4CA00CA-9531-4798-BB3A-654C11BC53BE}"/>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83" name="椭圆 82">
              <a:extLst>
                <a:ext uri="{FF2B5EF4-FFF2-40B4-BE49-F238E27FC236}">
                  <a16:creationId xmlns:a16="http://schemas.microsoft.com/office/drawing/2014/main" id="{0CE49517-5758-41CB-8406-27036E098DC6}"/>
                </a:ext>
              </a:extLst>
            </p:cNvPr>
            <p:cNvSpPr/>
            <p:nvPr/>
          </p:nvSpPr>
          <p:spPr>
            <a:xfrm>
              <a:off x="2224309" y="2617890"/>
              <a:ext cx="446118"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98" name="TextBox 27">
              <a:extLst>
                <a:ext uri="{FF2B5EF4-FFF2-40B4-BE49-F238E27FC236}">
                  <a16:creationId xmlns:a16="http://schemas.microsoft.com/office/drawing/2014/main" id="{BD5A5D86-C17B-4D20-9537-4E301BF9E489}"/>
                </a:ext>
              </a:extLst>
            </p:cNvPr>
            <p:cNvSpPr txBox="1"/>
            <p:nvPr/>
          </p:nvSpPr>
          <p:spPr>
            <a:xfrm>
              <a:off x="2219604" y="2700666"/>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02</a:t>
              </a:r>
              <a:endParaRPr lang="zh-CN" altLang="en-US" dirty="0">
                <a:solidFill>
                  <a:schemeClr val="bg1"/>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192170465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strVal val="2/3*#ppt_w"/>
                                          </p:val>
                                        </p:tav>
                                        <p:tav tm="100000">
                                          <p:val>
                                            <p:strVal val="#ppt_w"/>
                                          </p:val>
                                        </p:tav>
                                      </p:tavLst>
                                    </p:anim>
                                    <p:anim calcmode="lin" valueType="num">
                                      <p:cBhvr>
                                        <p:cTn id="8" dur="500" fill="hold"/>
                                        <p:tgtEl>
                                          <p:spTgt spid="76"/>
                                        </p:tgtEl>
                                        <p:attrNameLst>
                                          <p:attrName>ppt_h</p:attrName>
                                        </p:attrNameLst>
                                      </p:cBhvr>
                                      <p:tavLst>
                                        <p:tav tm="0">
                                          <p:val>
                                            <p:strVal val="2/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strVal val="4/3*#ppt_w"/>
                                          </p:val>
                                        </p:tav>
                                        <p:tav tm="100000">
                                          <p:val>
                                            <p:strVal val="#ppt_w"/>
                                          </p:val>
                                        </p:tav>
                                      </p:tavLst>
                                    </p:anim>
                                    <p:anim calcmode="lin" valueType="num">
                                      <p:cBhvr>
                                        <p:cTn id="12" dur="500" fill="hold"/>
                                        <p:tgtEl>
                                          <p:spTgt spid="79"/>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anim calcmode="lin" valueType="num">
                                      <p:cBhvr>
                                        <p:cTn id="15" dur="500" fill="hold"/>
                                        <p:tgtEl>
                                          <p:spTgt spid="97"/>
                                        </p:tgtEl>
                                        <p:attrNameLst>
                                          <p:attrName>ppt_w</p:attrName>
                                        </p:attrNameLst>
                                      </p:cBhvr>
                                      <p:tavLst>
                                        <p:tav tm="0">
                                          <p:val>
                                            <p:strVal val="4/3*#ppt_w"/>
                                          </p:val>
                                        </p:tav>
                                        <p:tav tm="100000">
                                          <p:val>
                                            <p:strVal val="#ppt_w"/>
                                          </p:val>
                                        </p:tav>
                                      </p:tavLst>
                                    </p:anim>
                                    <p:anim calcmode="lin" valueType="num">
                                      <p:cBhvr>
                                        <p:cTn id="16" dur="500" fill="hold"/>
                                        <p:tgtEl>
                                          <p:spTgt spid="9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D078D5A5-627E-4CFC-886A-DDE7462B544B}"/>
              </a:ext>
            </a:extLst>
          </p:cNvPr>
          <p:cNvSpPr txBox="1"/>
          <p:nvPr/>
        </p:nvSpPr>
        <p:spPr>
          <a:xfrm>
            <a:off x="124287" y="248574"/>
            <a:ext cx="22584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lumMod val="50000"/>
                  </a:prstClr>
                </a:solidFill>
                <a:effectLst/>
                <a:uLnTx/>
                <a:uFillTx/>
                <a:latin typeface="宋体" panose="02010600030101010101" pitchFamily="2" charset="-122"/>
                <a:ea typeface="宋体" panose="02010600030101010101" pitchFamily="2" charset="-122"/>
                <a:cs typeface="+mn-cs"/>
              </a:rPr>
              <a:t>4</a:t>
            </a:r>
            <a:r>
              <a:rPr kumimoji="0" lang="en-US" altLang="zh-CN"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rPr>
              <a:t>. </a:t>
            </a:r>
            <a:r>
              <a:rPr kumimoji="0" lang="zh-CN" altLang="en-US"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rPr>
              <a:t>局限性</a:t>
            </a:r>
            <a:endParaRPr kumimoji="0" lang="en-US" altLang="zh-CN"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endParaRPr>
          </a:p>
        </p:txBody>
      </p:sp>
      <p:grpSp>
        <p:nvGrpSpPr>
          <p:cNvPr id="76" name="组合 7">
            <a:extLst>
              <a:ext uri="{FF2B5EF4-FFF2-40B4-BE49-F238E27FC236}">
                <a16:creationId xmlns:a16="http://schemas.microsoft.com/office/drawing/2014/main" id="{4FE77C7A-504B-41A2-B158-784878F30376}"/>
              </a:ext>
            </a:extLst>
          </p:cNvPr>
          <p:cNvGrpSpPr/>
          <p:nvPr/>
        </p:nvGrpSpPr>
        <p:grpSpPr>
          <a:xfrm>
            <a:off x="2194834" y="1540066"/>
            <a:ext cx="589447" cy="606748"/>
            <a:chOff x="1463339" y="1072758"/>
            <a:chExt cx="1546058" cy="1546058"/>
          </a:xfrm>
          <a:effectLst>
            <a:outerShdw blurRad="330200" dist="215900" dir="6900000" sx="81000" sy="81000" algn="t" rotWithShape="0">
              <a:prstClr val="black">
                <a:alpha val="42000"/>
              </a:prstClr>
            </a:outerShdw>
          </a:effectLst>
        </p:grpSpPr>
        <p:sp>
          <p:nvSpPr>
            <p:cNvPr id="77" name="同心圆 8">
              <a:extLst>
                <a:ext uri="{FF2B5EF4-FFF2-40B4-BE49-F238E27FC236}">
                  <a16:creationId xmlns:a16="http://schemas.microsoft.com/office/drawing/2014/main" id="{D2A19DD0-C283-4836-AC80-81744DAD03F4}"/>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78" name="椭圆 77">
              <a:extLst>
                <a:ext uri="{FF2B5EF4-FFF2-40B4-BE49-F238E27FC236}">
                  <a16:creationId xmlns:a16="http://schemas.microsoft.com/office/drawing/2014/main" id="{ED5C8319-0808-4D34-9590-DB6D3F6AB0D4}"/>
                </a:ext>
              </a:extLst>
            </p:cNvPr>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79" name="椭圆 78">
            <a:extLst>
              <a:ext uri="{FF2B5EF4-FFF2-40B4-BE49-F238E27FC236}">
                <a16:creationId xmlns:a16="http://schemas.microsoft.com/office/drawing/2014/main" id="{C5CF4148-8F67-4966-9C0D-877CC9862CAF}"/>
              </a:ext>
            </a:extLst>
          </p:cNvPr>
          <p:cNvSpPr/>
          <p:nvPr/>
        </p:nvSpPr>
        <p:spPr>
          <a:xfrm>
            <a:off x="2266499" y="1613835"/>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90" name="TextBox 21">
            <a:extLst>
              <a:ext uri="{FF2B5EF4-FFF2-40B4-BE49-F238E27FC236}">
                <a16:creationId xmlns:a16="http://schemas.microsoft.com/office/drawing/2014/main" id="{DD5720C1-5D8A-4C5D-8773-4C97545187C5}"/>
              </a:ext>
            </a:extLst>
          </p:cNvPr>
          <p:cNvSpPr txBox="1"/>
          <p:nvPr/>
        </p:nvSpPr>
        <p:spPr>
          <a:xfrm>
            <a:off x="2973771" y="1595090"/>
            <a:ext cx="7681787" cy="2028569"/>
          </a:xfrm>
          <a:prstGeom prst="rect">
            <a:avLst/>
          </a:prstGeom>
          <a:noFill/>
        </p:spPr>
        <p:txBody>
          <a:bodyPr wrap="square" lIns="94115" tIns="0" rIns="94115" bIns="0" rtlCol="0" anchor="t">
            <a:spAutoFit/>
          </a:bodyPr>
          <a:lstStyle/>
          <a:p>
            <a:pPr>
              <a:lnSpc>
                <a:spcPct val="150000"/>
              </a:lnSpc>
            </a:pPr>
            <a:r>
              <a:rPr lang="zh-CN" altLang="en-US" b="1" dirty="0">
                <a:solidFill>
                  <a:schemeClr val="bg1">
                    <a:lumMod val="50000"/>
                  </a:schemeClr>
                </a:solidFill>
                <a:latin typeface="微软雅黑" pitchFamily="34" charset="-122"/>
                <a:ea typeface="微软雅黑" pitchFamily="34" charset="-122"/>
                <a:cs typeface="华文黑体" pitchFamily="2" charset="-122"/>
              </a:rPr>
              <a:t>我们的眼睛外观可以很好地推广到新颖的凝视方向，但如果我们远离给定角色的看似合理的输入空间</a:t>
            </a:r>
            <a:r>
              <a:rPr lang="en-US" altLang="zh-CN" b="1" dirty="0">
                <a:solidFill>
                  <a:schemeClr val="bg1">
                    <a:lumMod val="50000"/>
                  </a:schemeClr>
                </a:solidFill>
                <a:latin typeface="微软雅黑" pitchFamily="34" charset="-122"/>
                <a:ea typeface="微软雅黑" pitchFamily="34" charset="-122"/>
                <a:cs typeface="华文黑体" pitchFamily="2" charset="-122"/>
              </a:rPr>
              <a:t>(</a:t>
            </a:r>
            <a:r>
              <a:rPr lang="zh-CN" altLang="en-US" b="1" dirty="0">
                <a:solidFill>
                  <a:schemeClr val="bg1">
                    <a:lumMod val="50000"/>
                  </a:schemeClr>
                </a:solidFill>
                <a:latin typeface="微软雅黑" pitchFamily="34" charset="-122"/>
                <a:ea typeface="微软雅黑" pitchFamily="34" charset="-122"/>
                <a:cs typeface="华文黑体" pitchFamily="2" charset="-122"/>
              </a:rPr>
              <a:t>即如果凝视输入不是物理上可实现的</a:t>
            </a:r>
            <a:r>
              <a:rPr lang="en-US" altLang="zh-CN" b="1" dirty="0">
                <a:solidFill>
                  <a:schemeClr val="bg1">
                    <a:lumMod val="50000"/>
                  </a:schemeClr>
                </a:solidFill>
                <a:latin typeface="微软雅黑" pitchFamily="34" charset="-122"/>
                <a:ea typeface="微软雅黑" pitchFamily="34" charset="-122"/>
                <a:cs typeface="华文黑体" pitchFamily="2" charset="-122"/>
              </a:rPr>
              <a:t>)</a:t>
            </a:r>
            <a:r>
              <a:rPr lang="zh-CN" altLang="en-US" b="1" dirty="0">
                <a:solidFill>
                  <a:schemeClr val="bg1">
                    <a:lumMod val="50000"/>
                  </a:schemeClr>
                </a:solidFill>
                <a:latin typeface="微软雅黑" pitchFamily="34" charset="-122"/>
                <a:ea typeface="微软雅黑" pitchFamily="34" charset="-122"/>
                <a:cs typeface="华文黑体" pitchFamily="2" charset="-122"/>
              </a:rPr>
              <a:t>，我们就会在结果渲染中看到错误。虽然我们优化了模型的纹理和几何形状来匹配图像，但这个优化过程并不完美，确实依赖于良好的初始化。在基于关键点的眼球拟合产生明显不正确形状的情况下，仅用可微渲染很难恢复。</a:t>
            </a:r>
            <a:endParaRPr lang="zh-CN" altLang="en-US" b="1" dirty="0">
              <a:solidFill>
                <a:schemeClr val="bg1">
                  <a:lumMod val="50000"/>
                </a:schemeClr>
              </a:solidFill>
              <a:latin typeface="微软雅黑" pitchFamily="34" charset="-122"/>
              <a:ea typeface="微软雅黑" pitchFamily="34" charset="-122"/>
            </a:endParaRPr>
          </a:p>
        </p:txBody>
      </p:sp>
      <p:sp>
        <p:nvSpPr>
          <p:cNvPr id="93" name="TextBox 23">
            <a:extLst>
              <a:ext uri="{FF2B5EF4-FFF2-40B4-BE49-F238E27FC236}">
                <a16:creationId xmlns:a16="http://schemas.microsoft.com/office/drawing/2014/main" id="{5F85D674-5419-419F-9A28-9AAD97A79EDB}"/>
              </a:ext>
            </a:extLst>
          </p:cNvPr>
          <p:cNvSpPr txBox="1"/>
          <p:nvPr/>
        </p:nvSpPr>
        <p:spPr>
          <a:xfrm>
            <a:off x="2973772" y="3809407"/>
            <a:ext cx="7532498" cy="366575"/>
          </a:xfrm>
          <a:prstGeom prst="rect">
            <a:avLst/>
          </a:prstGeom>
          <a:noFill/>
        </p:spPr>
        <p:txBody>
          <a:bodyPr wrap="square" lIns="94115" tIns="0" rIns="94115" bIns="0" rtlCol="0" anchor="t">
            <a:spAutoFit/>
          </a:bodyPr>
          <a:lstStyle/>
          <a:p>
            <a:pPr>
              <a:lnSpc>
                <a:spcPct val="150000"/>
              </a:lnSpc>
            </a:pPr>
            <a:r>
              <a:rPr lang="zh-CN" altLang="en-US" b="1" dirty="0">
                <a:solidFill>
                  <a:schemeClr val="bg1">
                    <a:lumMod val="50000"/>
                  </a:schemeClr>
                </a:solidFill>
                <a:latin typeface="微软雅黑" pitchFamily="34" charset="-122"/>
                <a:ea typeface="微软雅黑" pitchFamily="34" charset="-122"/>
                <a:cs typeface="华文黑体" pitchFamily="2" charset="-122"/>
              </a:rPr>
              <a:t>文章提出的方法的计算时间较长，在处理视频时会带来</a:t>
            </a:r>
            <a:r>
              <a:rPr lang="en-US" altLang="zh-CN" b="1" dirty="0">
                <a:solidFill>
                  <a:schemeClr val="bg1">
                    <a:lumMod val="50000"/>
                  </a:schemeClr>
                </a:solidFill>
                <a:latin typeface="微软雅黑" pitchFamily="34" charset="-122"/>
                <a:ea typeface="微软雅黑" pitchFamily="34" charset="-122"/>
                <a:cs typeface="华文黑体" pitchFamily="2" charset="-122"/>
              </a:rPr>
              <a:t>30ms</a:t>
            </a:r>
            <a:r>
              <a:rPr lang="zh-CN" altLang="en-US" b="1" dirty="0">
                <a:solidFill>
                  <a:schemeClr val="bg1">
                    <a:lumMod val="50000"/>
                  </a:schemeClr>
                </a:solidFill>
                <a:latin typeface="微软雅黑" pitchFamily="34" charset="-122"/>
                <a:ea typeface="微软雅黑" pitchFamily="34" charset="-122"/>
                <a:cs typeface="华文黑体" pitchFamily="2" charset="-122"/>
              </a:rPr>
              <a:t>的延迟。</a:t>
            </a:r>
          </a:p>
        </p:txBody>
      </p:sp>
      <p:sp>
        <p:nvSpPr>
          <p:cNvPr id="97" name="TextBox 26">
            <a:extLst>
              <a:ext uri="{FF2B5EF4-FFF2-40B4-BE49-F238E27FC236}">
                <a16:creationId xmlns:a16="http://schemas.microsoft.com/office/drawing/2014/main" id="{16909648-6993-4200-93C3-4BD4096DCBC9}"/>
              </a:ext>
            </a:extLst>
          </p:cNvPr>
          <p:cNvSpPr txBox="1"/>
          <p:nvPr/>
        </p:nvSpPr>
        <p:spPr>
          <a:xfrm>
            <a:off x="2266500" y="1650946"/>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grpSp>
        <p:nvGrpSpPr>
          <p:cNvPr id="2" name="组合 1">
            <a:extLst>
              <a:ext uri="{FF2B5EF4-FFF2-40B4-BE49-F238E27FC236}">
                <a16:creationId xmlns:a16="http://schemas.microsoft.com/office/drawing/2014/main" id="{90E4A04D-E357-4841-B35A-506E59E36FB5}"/>
              </a:ext>
            </a:extLst>
          </p:cNvPr>
          <p:cNvGrpSpPr/>
          <p:nvPr/>
        </p:nvGrpSpPr>
        <p:grpSpPr>
          <a:xfrm>
            <a:off x="2186870" y="3801208"/>
            <a:ext cx="589447" cy="606748"/>
            <a:chOff x="2152644" y="2544122"/>
            <a:chExt cx="589447" cy="606748"/>
          </a:xfrm>
        </p:grpSpPr>
        <p:grpSp>
          <p:nvGrpSpPr>
            <p:cNvPr id="80" name="组合 11">
              <a:extLst>
                <a:ext uri="{FF2B5EF4-FFF2-40B4-BE49-F238E27FC236}">
                  <a16:creationId xmlns:a16="http://schemas.microsoft.com/office/drawing/2014/main" id="{3BB19D28-B1D9-4B99-87EE-4A5EAD78D614}"/>
                </a:ext>
              </a:extLst>
            </p:cNvPr>
            <p:cNvGrpSpPr/>
            <p:nvPr/>
          </p:nvGrpSpPr>
          <p:grpSpPr>
            <a:xfrm>
              <a:off x="2152644" y="2544122"/>
              <a:ext cx="589447" cy="606748"/>
              <a:chOff x="1463339" y="1072758"/>
              <a:chExt cx="1546058" cy="1546058"/>
            </a:xfrm>
            <a:effectLst>
              <a:outerShdw blurRad="330200" dist="215900" dir="6900000" sx="81000" sy="81000" algn="t" rotWithShape="0">
                <a:prstClr val="black">
                  <a:alpha val="49000"/>
                </a:prstClr>
              </a:outerShdw>
            </a:effectLst>
          </p:grpSpPr>
          <p:sp>
            <p:nvSpPr>
              <p:cNvPr id="81" name="同心圆 12">
                <a:extLst>
                  <a:ext uri="{FF2B5EF4-FFF2-40B4-BE49-F238E27FC236}">
                    <a16:creationId xmlns:a16="http://schemas.microsoft.com/office/drawing/2014/main" id="{F15B9283-89C8-4ADB-BD97-E7713148523A}"/>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82" name="椭圆 81">
                <a:extLst>
                  <a:ext uri="{FF2B5EF4-FFF2-40B4-BE49-F238E27FC236}">
                    <a16:creationId xmlns:a16="http://schemas.microsoft.com/office/drawing/2014/main" id="{D4CA00CA-9531-4798-BB3A-654C11BC53BE}"/>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83" name="椭圆 82">
              <a:extLst>
                <a:ext uri="{FF2B5EF4-FFF2-40B4-BE49-F238E27FC236}">
                  <a16:creationId xmlns:a16="http://schemas.microsoft.com/office/drawing/2014/main" id="{0CE49517-5758-41CB-8406-27036E098DC6}"/>
                </a:ext>
              </a:extLst>
            </p:cNvPr>
            <p:cNvSpPr/>
            <p:nvPr/>
          </p:nvSpPr>
          <p:spPr>
            <a:xfrm>
              <a:off x="2224309" y="2617890"/>
              <a:ext cx="446118"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98" name="TextBox 27">
              <a:extLst>
                <a:ext uri="{FF2B5EF4-FFF2-40B4-BE49-F238E27FC236}">
                  <a16:creationId xmlns:a16="http://schemas.microsoft.com/office/drawing/2014/main" id="{BD5A5D86-C17B-4D20-9537-4E301BF9E489}"/>
                </a:ext>
              </a:extLst>
            </p:cNvPr>
            <p:cNvSpPr txBox="1"/>
            <p:nvPr/>
          </p:nvSpPr>
          <p:spPr>
            <a:xfrm>
              <a:off x="2219604" y="2700666"/>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02</a:t>
              </a:r>
              <a:endParaRPr lang="zh-CN" altLang="en-US" dirty="0">
                <a:solidFill>
                  <a:schemeClr val="bg1"/>
                </a:solidFill>
                <a:latin typeface="DFGothic-EB" panose="02010609010101010101" pitchFamily="1" charset="-128"/>
                <a:ea typeface="DFGothic-EB" panose="02010609010101010101" pitchFamily="1" charset="-128"/>
              </a:endParaRPr>
            </a:p>
          </p:txBody>
        </p:sp>
      </p:grpSp>
      <p:sp>
        <p:nvSpPr>
          <p:cNvPr id="3" name="TextBox 23">
            <a:extLst>
              <a:ext uri="{FF2B5EF4-FFF2-40B4-BE49-F238E27FC236}">
                <a16:creationId xmlns:a16="http://schemas.microsoft.com/office/drawing/2014/main" id="{FA1E58E2-CC85-8DEC-BE62-1BA642884F7C}"/>
              </a:ext>
            </a:extLst>
          </p:cNvPr>
          <p:cNvSpPr txBox="1"/>
          <p:nvPr/>
        </p:nvSpPr>
        <p:spPr>
          <a:xfrm>
            <a:off x="2959922" y="4746894"/>
            <a:ext cx="7532498" cy="366575"/>
          </a:xfrm>
          <a:prstGeom prst="rect">
            <a:avLst/>
          </a:prstGeom>
          <a:noFill/>
        </p:spPr>
        <p:txBody>
          <a:bodyPr wrap="square" lIns="94115" tIns="0" rIns="94115" bIns="0" rtlCol="0" anchor="t">
            <a:spAutoFit/>
          </a:bodyPr>
          <a:lstStyle/>
          <a:p>
            <a:pPr>
              <a:lnSpc>
                <a:spcPct val="150000"/>
              </a:lnSpc>
            </a:pPr>
            <a:r>
              <a:rPr lang="zh-CN" altLang="en-US" b="1" dirty="0">
                <a:solidFill>
                  <a:schemeClr val="bg1">
                    <a:lumMod val="50000"/>
                  </a:schemeClr>
                </a:solidFill>
                <a:latin typeface="微软雅黑" pitchFamily="34" charset="-122"/>
                <a:ea typeface="微软雅黑" pitchFamily="34" charset="-122"/>
                <a:cs typeface="华文黑体" pitchFamily="2" charset="-122"/>
              </a:rPr>
              <a:t>文章提出的方法只适用于单一主体，还不能推广到多个身份。</a:t>
            </a:r>
          </a:p>
        </p:txBody>
      </p:sp>
      <p:grpSp>
        <p:nvGrpSpPr>
          <p:cNvPr id="4" name="组合 3">
            <a:extLst>
              <a:ext uri="{FF2B5EF4-FFF2-40B4-BE49-F238E27FC236}">
                <a16:creationId xmlns:a16="http://schemas.microsoft.com/office/drawing/2014/main" id="{0FD85D82-BD30-9451-AEED-FD7626EAC21C}"/>
              </a:ext>
            </a:extLst>
          </p:cNvPr>
          <p:cNvGrpSpPr/>
          <p:nvPr/>
        </p:nvGrpSpPr>
        <p:grpSpPr>
          <a:xfrm>
            <a:off x="2173020" y="4738695"/>
            <a:ext cx="589447" cy="606748"/>
            <a:chOff x="2152644" y="2544122"/>
            <a:chExt cx="589447" cy="606748"/>
          </a:xfrm>
        </p:grpSpPr>
        <p:grpSp>
          <p:nvGrpSpPr>
            <p:cNvPr id="5" name="组合 11">
              <a:extLst>
                <a:ext uri="{FF2B5EF4-FFF2-40B4-BE49-F238E27FC236}">
                  <a16:creationId xmlns:a16="http://schemas.microsoft.com/office/drawing/2014/main" id="{8680B7C8-A0E4-ABEB-04DF-55F3C057B0E7}"/>
                </a:ext>
              </a:extLst>
            </p:cNvPr>
            <p:cNvGrpSpPr/>
            <p:nvPr/>
          </p:nvGrpSpPr>
          <p:grpSpPr>
            <a:xfrm>
              <a:off x="2152644" y="2544122"/>
              <a:ext cx="589447" cy="606748"/>
              <a:chOff x="1463339" y="1072758"/>
              <a:chExt cx="1546058" cy="1546058"/>
            </a:xfrm>
            <a:effectLst>
              <a:outerShdw blurRad="330200" dist="215900" dir="6900000" sx="81000" sy="81000" algn="t" rotWithShape="0">
                <a:prstClr val="black">
                  <a:alpha val="49000"/>
                </a:prstClr>
              </a:outerShdw>
            </a:effectLst>
          </p:grpSpPr>
          <p:sp>
            <p:nvSpPr>
              <p:cNvPr id="8" name="同心圆 12">
                <a:extLst>
                  <a:ext uri="{FF2B5EF4-FFF2-40B4-BE49-F238E27FC236}">
                    <a16:creationId xmlns:a16="http://schemas.microsoft.com/office/drawing/2014/main" id="{905CC6E7-551C-6232-9589-D824D91DEAA5}"/>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9" name="椭圆 8">
                <a:extLst>
                  <a:ext uri="{FF2B5EF4-FFF2-40B4-BE49-F238E27FC236}">
                    <a16:creationId xmlns:a16="http://schemas.microsoft.com/office/drawing/2014/main" id="{D7E9BF49-741C-8DAF-2DBD-4F6C9B6F11D2}"/>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6" name="椭圆 5">
              <a:extLst>
                <a:ext uri="{FF2B5EF4-FFF2-40B4-BE49-F238E27FC236}">
                  <a16:creationId xmlns:a16="http://schemas.microsoft.com/office/drawing/2014/main" id="{400C9640-D2C3-64A2-2376-BD3C65C7D011}"/>
                </a:ext>
              </a:extLst>
            </p:cNvPr>
            <p:cNvSpPr/>
            <p:nvPr/>
          </p:nvSpPr>
          <p:spPr>
            <a:xfrm>
              <a:off x="2224309" y="2617890"/>
              <a:ext cx="446118" cy="45921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92349" tIns="46174" rIns="92349" bIns="46174" rtlCol="0" anchor="ctr"/>
            <a:lstStyle/>
            <a:p>
              <a:pPr algn="ctr"/>
              <a:endParaRPr lang="zh-CN" altLang="en-US" sz="1600" dirty="0"/>
            </a:p>
          </p:txBody>
        </p:sp>
        <p:sp>
          <p:nvSpPr>
            <p:cNvPr id="7" name="TextBox 27">
              <a:extLst>
                <a:ext uri="{FF2B5EF4-FFF2-40B4-BE49-F238E27FC236}">
                  <a16:creationId xmlns:a16="http://schemas.microsoft.com/office/drawing/2014/main" id="{35C7CB96-9DC4-B319-DE3C-402E3F24D601}"/>
                </a:ext>
              </a:extLst>
            </p:cNvPr>
            <p:cNvSpPr txBox="1"/>
            <p:nvPr/>
          </p:nvSpPr>
          <p:spPr>
            <a:xfrm>
              <a:off x="2219604" y="2700666"/>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03</a:t>
              </a:r>
              <a:endParaRPr lang="zh-CN" altLang="en-US" dirty="0">
                <a:solidFill>
                  <a:schemeClr val="bg1"/>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419517879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strVal val="2/3*#ppt_w"/>
                                          </p:val>
                                        </p:tav>
                                        <p:tav tm="100000">
                                          <p:val>
                                            <p:strVal val="#ppt_w"/>
                                          </p:val>
                                        </p:tav>
                                      </p:tavLst>
                                    </p:anim>
                                    <p:anim calcmode="lin" valueType="num">
                                      <p:cBhvr>
                                        <p:cTn id="8" dur="500" fill="hold"/>
                                        <p:tgtEl>
                                          <p:spTgt spid="76"/>
                                        </p:tgtEl>
                                        <p:attrNameLst>
                                          <p:attrName>ppt_h</p:attrName>
                                        </p:attrNameLst>
                                      </p:cBhvr>
                                      <p:tavLst>
                                        <p:tav tm="0">
                                          <p:val>
                                            <p:strVal val="2/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strVal val="4/3*#ppt_w"/>
                                          </p:val>
                                        </p:tav>
                                        <p:tav tm="100000">
                                          <p:val>
                                            <p:strVal val="#ppt_w"/>
                                          </p:val>
                                        </p:tav>
                                      </p:tavLst>
                                    </p:anim>
                                    <p:anim calcmode="lin" valueType="num">
                                      <p:cBhvr>
                                        <p:cTn id="12" dur="500" fill="hold"/>
                                        <p:tgtEl>
                                          <p:spTgt spid="79"/>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anim calcmode="lin" valueType="num">
                                      <p:cBhvr>
                                        <p:cTn id="15" dur="500" fill="hold"/>
                                        <p:tgtEl>
                                          <p:spTgt spid="97"/>
                                        </p:tgtEl>
                                        <p:attrNameLst>
                                          <p:attrName>ppt_w</p:attrName>
                                        </p:attrNameLst>
                                      </p:cBhvr>
                                      <p:tavLst>
                                        <p:tav tm="0">
                                          <p:val>
                                            <p:strVal val="4/3*#ppt_w"/>
                                          </p:val>
                                        </p:tav>
                                        <p:tav tm="100000">
                                          <p:val>
                                            <p:strVal val="#ppt_w"/>
                                          </p:val>
                                        </p:tav>
                                      </p:tavLst>
                                    </p:anim>
                                    <p:anim calcmode="lin" valueType="num">
                                      <p:cBhvr>
                                        <p:cTn id="16" dur="500" fill="hold"/>
                                        <p:tgtEl>
                                          <p:spTgt spid="9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ca9507f98750f994ca16ba765fe38613副本.png"/>
          <p:cNvPicPr>
            <a:picLocks noChangeAspect="1" noChangeArrowheads="1"/>
          </p:cNvPicPr>
          <p:nvPr/>
        </p:nvPicPr>
        <p:blipFill>
          <a:blip r:embed="rId3" cstate="print"/>
          <a:srcRect/>
          <a:stretch>
            <a:fillRect/>
          </a:stretch>
        </p:blipFill>
        <p:spPr bwMode="auto">
          <a:xfrm>
            <a:off x="-2256928" y="-1172501"/>
            <a:ext cx="8255000" cy="7289800"/>
          </a:xfrm>
          <a:prstGeom prst="rect">
            <a:avLst/>
          </a:prstGeom>
          <a:noFill/>
        </p:spPr>
      </p:pic>
      <p:sp>
        <p:nvSpPr>
          <p:cNvPr id="13" name="矩形 259"/>
          <p:cNvSpPr>
            <a:spLocks noChangeArrowheads="1"/>
          </p:cNvSpPr>
          <p:nvPr/>
        </p:nvSpPr>
        <p:spPr bwMode="auto">
          <a:xfrm>
            <a:off x="5376597" y="1684251"/>
            <a:ext cx="3311691" cy="1231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000" cap="all" dirty="0">
                <a:solidFill>
                  <a:schemeClr val="tx1">
                    <a:lumMod val="65000"/>
                    <a:lumOff val="35000"/>
                  </a:schemeClr>
                </a:solidFill>
                <a:latin typeface="Impact" panose="020B0806030902050204" pitchFamily="34" charset="0"/>
                <a:cs typeface="Arial" panose="020B0604020202020204" pitchFamily="34" charset="0"/>
              </a:rPr>
              <a:t>Thanks</a:t>
            </a:r>
            <a:r>
              <a:rPr lang="zh-CN" altLang="en-US" sz="8000" cap="all" dirty="0">
                <a:solidFill>
                  <a:schemeClr val="tx1">
                    <a:lumMod val="65000"/>
                    <a:lumOff val="35000"/>
                  </a:schemeClr>
                </a:solidFill>
                <a:latin typeface="Impact" panose="020B0806030902050204" pitchFamily="34" charset="0"/>
                <a:cs typeface="Arial" panose="020B0604020202020204" pitchFamily="34" charset="0"/>
              </a:rPr>
              <a:t>！</a:t>
            </a:r>
          </a:p>
        </p:txBody>
      </p:sp>
      <p:sp>
        <p:nvSpPr>
          <p:cNvPr id="7" name="矩形 259">
            <a:extLst>
              <a:ext uri="{FF2B5EF4-FFF2-40B4-BE49-F238E27FC236}">
                <a16:creationId xmlns:a16="http://schemas.microsoft.com/office/drawing/2014/main" id="{A60FC510-F750-4560-8457-092D29B54F27}"/>
              </a:ext>
            </a:extLst>
          </p:cNvPr>
          <p:cNvSpPr>
            <a:spLocks noChangeArrowheads="1"/>
          </p:cNvSpPr>
          <p:nvPr/>
        </p:nvSpPr>
        <p:spPr bwMode="auto">
          <a:xfrm>
            <a:off x="5586910" y="4117679"/>
            <a:ext cx="451250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800" dirty="0">
                <a:solidFill>
                  <a:schemeClr val="tx1">
                    <a:lumMod val="65000"/>
                    <a:lumOff val="35000"/>
                  </a:schemeClr>
                </a:solidFill>
                <a:cs typeface="Arial" panose="020B0604020202020204" pitchFamily="34" charset="0"/>
              </a:rPr>
              <a:t>Report Person</a:t>
            </a:r>
            <a:r>
              <a:rPr lang="zh-CN" altLang="en-US" sz="1800">
                <a:solidFill>
                  <a:schemeClr val="tx1">
                    <a:lumMod val="65000"/>
                    <a:lumOff val="35000"/>
                  </a:schemeClr>
                </a:solidFill>
                <a:cs typeface="Arial" panose="020B0604020202020204" pitchFamily="34" charset="0"/>
              </a:rPr>
              <a:t>：林</a:t>
            </a:r>
            <a:r>
              <a:rPr lang="zh-CN" altLang="en-US" sz="1800" dirty="0">
                <a:solidFill>
                  <a:schemeClr val="tx1">
                    <a:lumMod val="65000"/>
                    <a:lumOff val="35000"/>
                  </a:schemeClr>
                </a:solidFill>
                <a:cs typeface="Arial" panose="020B0604020202020204" pitchFamily="34" charset="0"/>
              </a:rPr>
              <a:t>瑞健</a:t>
            </a:r>
          </a:p>
        </p:txBody>
      </p:sp>
    </p:spTree>
    <p:extLst>
      <p:ext uri="{BB962C8B-B14F-4D97-AF65-F5344CB8AC3E}">
        <p14:creationId xmlns:p14="http://schemas.microsoft.com/office/powerpoint/2010/main" val="168331024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300"/>
                            </p:stCondLst>
                            <p:childTnLst>
                              <p:par>
                                <p:cTn id="18" presetID="26" presetClass="emph" presetSubtype="0" fill="hold" grpId="1" nodeType="afterEffect">
                                  <p:stCondLst>
                                    <p:cond delay="0"/>
                                  </p:stCondLst>
                                  <p:iterate type="lt">
                                    <p:tmPct val="0"/>
                                  </p:iterate>
                                  <p:childTnLst>
                                    <p:animEffect transition="out" filter="fade">
                                      <p:cBhvr>
                                        <p:cTn id="19" dur="500" tmFilter="0, 0; .2, .5; .8, .5; 1, 0"/>
                                        <p:tgtEl>
                                          <p:spTgt spid="13"/>
                                        </p:tgtEl>
                                      </p:cBhvr>
                                    </p:animEffect>
                                    <p:animScale>
                                      <p:cBhvr>
                                        <p:cTn id="20"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p:nvPr/>
        </p:nvGrpSpPr>
        <p:grpSpPr>
          <a:xfrm>
            <a:off x="8628699" y="2714427"/>
            <a:ext cx="2747887" cy="2538776"/>
            <a:chOff x="6572264" y="1643056"/>
            <a:chExt cx="2061184" cy="1903642"/>
          </a:xfrm>
        </p:grpSpPr>
        <p:sp>
          <p:nvSpPr>
            <p:cNvPr id="9" name="Arc 10"/>
            <p:cNvSpPr/>
            <p:nvPr/>
          </p:nvSpPr>
          <p:spPr>
            <a:xfrm>
              <a:off x="6572264" y="1643056"/>
              <a:ext cx="1903642" cy="1903642"/>
            </a:xfrm>
            <a:prstGeom prst="arc">
              <a:avLst>
                <a:gd name="adj1" fmla="val 21571566"/>
                <a:gd name="adj2" fmla="val 10822907"/>
              </a:avLst>
            </a:prstGeom>
            <a:solidFill>
              <a:schemeClr val="accent4"/>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733" spc="284" dirty="0">
                  <a:solidFill>
                    <a:schemeClr val="bg1"/>
                  </a:solidFill>
                  <a:latin typeface="微软雅黑" panose="020B0503020204020204" pitchFamily="34" charset="-122"/>
                  <a:ea typeface="微软雅黑" panose="020B0503020204020204" pitchFamily="34" charset="-122"/>
                </a:rPr>
                <a:t>04</a:t>
              </a:r>
            </a:p>
          </p:txBody>
        </p:sp>
        <p:sp>
          <p:nvSpPr>
            <p:cNvPr id="10" name="Rectangle 15"/>
            <p:cNvSpPr/>
            <p:nvPr/>
          </p:nvSpPr>
          <p:spPr>
            <a:xfrm>
              <a:off x="6715141" y="1714494"/>
              <a:ext cx="1918307" cy="376987"/>
            </a:xfrm>
            <a:prstGeom prst="rect">
              <a:avLst/>
            </a:prstGeom>
          </p:spPr>
          <p:txBody>
            <a:bodyPr wrap="square">
              <a:spAutoFit/>
            </a:bodyPr>
            <a:lstStyle/>
            <a:p>
              <a:pPr lvl="0" algn="ctr"/>
              <a:r>
                <a:rPr lang="zh-CN" altLang="en-US" sz="266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局限性</a:t>
              </a:r>
              <a:endParaRPr lang="zh-CN" altLang="en-US"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39"/>
          <p:cNvGrpSpPr/>
          <p:nvPr/>
        </p:nvGrpSpPr>
        <p:grpSpPr>
          <a:xfrm>
            <a:off x="6057267" y="2714427"/>
            <a:ext cx="2631020" cy="2538776"/>
            <a:chOff x="4643438" y="1643056"/>
            <a:chExt cx="1973522" cy="1903642"/>
          </a:xfrm>
        </p:grpSpPr>
        <p:sp>
          <p:nvSpPr>
            <p:cNvPr id="22" name="Arc 9"/>
            <p:cNvSpPr/>
            <p:nvPr/>
          </p:nvSpPr>
          <p:spPr>
            <a:xfrm>
              <a:off x="4643438" y="1643056"/>
              <a:ext cx="1903642" cy="1903642"/>
            </a:xfrm>
            <a:prstGeom prst="arc">
              <a:avLst>
                <a:gd name="adj1" fmla="val 10782369"/>
                <a:gd name="adj2" fmla="val 0"/>
              </a:avLst>
            </a:prstGeom>
            <a:solidFill>
              <a:schemeClr val="accent3"/>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733" spc="284" dirty="0">
                  <a:solidFill>
                    <a:schemeClr val="bg1"/>
                  </a:solidFill>
                  <a:latin typeface="微软雅黑" panose="020B0503020204020204" pitchFamily="34" charset="-122"/>
                  <a:ea typeface="微软雅黑" panose="020B0503020204020204" pitchFamily="34" charset="-122"/>
                </a:rPr>
                <a:t>03</a:t>
              </a:r>
            </a:p>
          </p:txBody>
        </p:sp>
        <p:sp>
          <p:nvSpPr>
            <p:cNvPr id="23" name="Rectangle 12"/>
            <p:cNvSpPr/>
            <p:nvPr/>
          </p:nvSpPr>
          <p:spPr>
            <a:xfrm>
              <a:off x="4786313" y="2786064"/>
              <a:ext cx="1830647" cy="376987"/>
            </a:xfrm>
            <a:prstGeom prst="rect">
              <a:avLst/>
            </a:prstGeom>
          </p:spPr>
          <p:txBody>
            <a:bodyPr wrap="square">
              <a:spAutoFit/>
            </a:bodyPr>
            <a:lstStyle/>
            <a:p>
              <a:pPr lvl="0" algn="ctr"/>
              <a:r>
                <a:rPr lang="zh-CN" altLang="en-US" sz="266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创新点</a:t>
              </a:r>
              <a:endParaRPr lang="zh-CN" altLang="en-US"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37"/>
          <p:cNvGrpSpPr/>
          <p:nvPr/>
        </p:nvGrpSpPr>
        <p:grpSpPr>
          <a:xfrm>
            <a:off x="914402" y="2714427"/>
            <a:ext cx="2589311" cy="2538776"/>
            <a:chOff x="785786" y="1643056"/>
            <a:chExt cx="1942236" cy="1903642"/>
          </a:xfrm>
        </p:grpSpPr>
        <p:sp>
          <p:nvSpPr>
            <p:cNvPr id="29" name="Arc 7"/>
            <p:cNvSpPr/>
            <p:nvPr/>
          </p:nvSpPr>
          <p:spPr>
            <a:xfrm>
              <a:off x="785786" y="1643056"/>
              <a:ext cx="1903642" cy="1903642"/>
            </a:xfrm>
            <a:prstGeom prst="arc">
              <a:avLst>
                <a:gd name="adj1" fmla="val 10782369"/>
                <a:gd name="adj2" fmla="val 0"/>
              </a:avLst>
            </a:prstGeom>
            <a:solidFill>
              <a:schemeClr val="accent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733" spc="284" dirty="0">
                  <a:solidFill>
                    <a:schemeClr val="bg1"/>
                  </a:solidFill>
                  <a:latin typeface="微软雅黑" panose="020B0503020204020204" pitchFamily="34" charset="-122"/>
                  <a:ea typeface="微软雅黑" panose="020B0503020204020204" pitchFamily="34" charset="-122"/>
                </a:rPr>
                <a:t>01</a:t>
              </a:r>
            </a:p>
          </p:txBody>
        </p:sp>
        <p:sp>
          <p:nvSpPr>
            <p:cNvPr id="30" name="Rectangle 13"/>
            <p:cNvSpPr/>
            <p:nvPr/>
          </p:nvSpPr>
          <p:spPr>
            <a:xfrm>
              <a:off x="928662" y="2786064"/>
              <a:ext cx="1799360" cy="376987"/>
            </a:xfrm>
            <a:prstGeom prst="rect">
              <a:avLst/>
            </a:prstGeom>
          </p:spPr>
          <p:txBody>
            <a:bodyPr wrap="square">
              <a:spAutoFit/>
            </a:bodyPr>
            <a:lstStyle/>
            <a:p>
              <a:pPr algn="ctr"/>
              <a:r>
                <a:rPr lang="zh-CN" altLang="en-US" sz="266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研究背景</a:t>
              </a:r>
              <a:endParaRPr lang="zh-CN" altLang="en-US"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Group 38"/>
          <p:cNvGrpSpPr/>
          <p:nvPr/>
        </p:nvGrpSpPr>
        <p:grpSpPr>
          <a:xfrm>
            <a:off x="3485835" y="2714427"/>
            <a:ext cx="2610164" cy="2538776"/>
            <a:chOff x="2714612" y="1643056"/>
            <a:chExt cx="1957878" cy="1903642"/>
          </a:xfrm>
        </p:grpSpPr>
        <p:sp>
          <p:nvSpPr>
            <p:cNvPr id="35" name="Arc 8"/>
            <p:cNvSpPr/>
            <p:nvPr/>
          </p:nvSpPr>
          <p:spPr>
            <a:xfrm>
              <a:off x="2714612" y="1643056"/>
              <a:ext cx="1903642" cy="1903642"/>
            </a:xfrm>
            <a:prstGeom prst="arc">
              <a:avLst>
                <a:gd name="adj1" fmla="val 21571566"/>
                <a:gd name="adj2" fmla="val 10822907"/>
              </a:avLst>
            </a:prstGeom>
            <a:solidFill>
              <a:schemeClr val="accent2"/>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733" spc="284" dirty="0">
                  <a:solidFill>
                    <a:schemeClr val="bg1"/>
                  </a:solidFill>
                  <a:latin typeface="微软雅黑" panose="020B0503020204020204" pitchFamily="34" charset="-122"/>
                  <a:ea typeface="微软雅黑" panose="020B0503020204020204" pitchFamily="34" charset="-122"/>
                </a:rPr>
                <a:t>02</a:t>
              </a:r>
            </a:p>
          </p:txBody>
        </p:sp>
        <p:sp>
          <p:nvSpPr>
            <p:cNvPr id="36" name="Rectangle 14"/>
            <p:cNvSpPr/>
            <p:nvPr/>
          </p:nvSpPr>
          <p:spPr>
            <a:xfrm>
              <a:off x="2857487" y="1755031"/>
              <a:ext cx="1815003" cy="376987"/>
            </a:xfrm>
            <a:prstGeom prst="rect">
              <a:avLst/>
            </a:prstGeom>
          </p:spPr>
          <p:txBody>
            <a:bodyPr wrap="square">
              <a:spAutoFit/>
            </a:bodyPr>
            <a:lstStyle/>
            <a:p>
              <a:pPr lvl="0" algn="ctr"/>
              <a:r>
                <a:rPr lang="zh-CN" altLang="en-US" sz="2667"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研究工作</a:t>
              </a:r>
              <a:endParaRPr lang="zh-CN" altLang="en-US" sz="12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Title 9"/>
          <p:cNvSpPr txBox="1">
            <a:spLocks/>
          </p:cNvSpPr>
          <p:nvPr/>
        </p:nvSpPr>
        <p:spPr>
          <a:xfrm>
            <a:off x="865803" y="523438"/>
            <a:ext cx="1709568" cy="697317"/>
          </a:xfrm>
          <a:prstGeom prst="rect">
            <a:avLst/>
          </a:prstGeom>
        </p:spPr>
        <p:txBody>
          <a:bodyPr lIns="86697" tIns="43348" rIns="86697" bIns="43348"/>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867" dirty="0">
                <a:solidFill>
                  <a:schemeClr val="bg1">
                    <a:lumMod val="50000"/>
                  </a:schemeClr>
                </a:solidFill>
                <a:latin typeface="微软雅黑" panose="020B0503020204020204" pitchFamily="34" charset="-122"/>
                <a:ea typeface="微软雅黑" panose="020B0503020204020204" pitchFamily="34" charset="-122"/>
                <a:cs typeface="+mn-ea"/>
                <a:sym typeface="+mn-lt"/>
              </a:rPr>
              <a:t>目录</a:t>
            </a:r>
            <a:endParaRPr lang="en-AU" sz="5867"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7" name="Subtitle 10"/>
          <p:cNvSpPr txBox="1">
            <a:spLocks/>
          </p:cNvSpPr>
          <p:nvPr/>
        </p:nvSpPr>
        <p:spPr>
          <a:xfrm>
            <a:off x="2479360" y="821389"/>
            <a:ext cx="1792437" cy="374124"/>
          </a:xfrm>
          <a:prstGeom prst="rect">
            <a:avLst/>
          </a:prstGeom>
        </p:spPr>
        <p:txBody>
          <a:bodyPr lIns="86697" tIns="43348" rIns="86697" bIns="43348"/>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733" dirty="0">
                <a:solidFill>
                  <a:schemeClr val="bg1">
                    <a:lumMod val="50000"/>
                  </a:schemeClr>
                </a:solidFill>
                <a:latin typeface="Agency FB" panose="020B0503020202020204" pitchFamily="34" charset="0"/>
                <a:ea typeface="微软雅黑" panose="020B0503020204020204" pitchFamily="34" charset="-122"/>
              </a:rPr>
              <a:t>CONTENTS</a:t>
            </a:r>
          </a:p>
        </p:txBody>
      </p:sp>
    </p:spTree>
    <p:extLst>
      <p:ext uri="{BB962C8B-B14F-4D97-AF65-F5344CB8AC3E}">
        <p14:creationId xmlns:p14="http://schemas.microsoft.com/office/powerpoint/2010/main" val="2464073230"/>
      </p:ext>
    </p:extLst>
  </p:cSld>
  <p:clrMapOvr>
    <a:masterClrMapping/>
  </p:clrMapOvr>
  <p:transition spd="med">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4"/>
          <p:cNvSpPr>
            <a:spLocks noChangeArrowheads="1"/>
          </p:cNvSpPr>
          <p:nvPr/>
        </p:nvSpPr>
        <p:spPr bwMode="auto">
          <a:xfrm>
            <a:off x="6684761" y="1916033"/>
            <a:ext cx="5004823" cy="495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spcBef>
                <a:spcPts val="400"/>
              </a:spcBef>
              <a:defRPr/>
            </a:pPr>
            <a:r>
              <a:rPr lang="zh-CN" altLang="en-US" sz="1400" b="1" dirty="0">
                <a:solidFill>
                  <a:schemeClr val="bg1">
                    <a:lumMod val="50000"/>
                  </a:schemeClr>
                </a:solidFill>
                <a:latin typeface="微软雅黑" pitchFamily="34" charset="-122"/>
                <a:ea typeface="微软雅黑" pitchFamily="34" charset="-122"/>
              </a:rPr>
              <a:t>本文提出了高效模拟水面波的新策略，特别是在具有丰富高频视觉细节和详细边界的大型开放域中进行模拟。</a:t>
            </a:r>
            <a:endParaRPr lang="en-US" altLang="zh-CN" sz="1400" dirty="0">
              <a:solidFill>
                <a:schemeClr val="bg1">
                  <a:lumMod val="50000"/>
                </a:schemeClr>
              </a:solidFill>
              <a:latin typeface="微软雅黑" pitchFamily="34" charset="-122"/>
              <a:ea typeface="微软雅黑" pitchFamily="34" charset="-122"/>
            </a:endParaRPr>
          </a:p>
        </p:txBody>
      </p:sp>
      <p:sp>
        <p:nvSpPr>
          <p:cNvPr id="8" name="任意多边形 7"/>
          <p:cNvSpPr/>
          <p:nvPr/>
        </p:nvSpPr>
        <p:spPr>
          <a:xfrm>
            <a:off x="6216649" y="2090078"/>
            <a:ext cx="285751" cy="184207"/>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p>
        </p:txBody>
      </p:sp>
      <p:sp>
        <p:nvSpPr>
          <p:cNvPr id="9" name="任意多边形 8"/>
          <p:cNvSpPr/>
          <p:nvPr/>
        </p:nvSpPr>
        <p:spPr>
          <a:xfrm>
            <a:off x="6216649" y="3437544"/>
            <a:ext cx="285751" cy="184207"/>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1920" tIns="60960" rIns="121920" bIns="60960" rtlCol="0" anchor="ctr"/>
          <a:lstStyle/>
          <a:p>
            <a:pPr algn="ctr"/>
            <a:endParaRPr lang="zh-CN" altLang="en-US" sz="2400"/>
          </a:p>
        </p:txBody>
      </p:sp>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2743200"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1</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研究背景</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sp>
        <p:nvSpPr>
          <p:cNvPr id="25" name="Rectangle 24">
            <a:extLst>
              <a:ext uri="{FF2B5EF4-FFF2-40B4-BE49-F238E27FC236}">
                <a16:creationId xmlns:a16="http://schemas.microsoft.com/office/drawing/2014/main" id="{71B05D79-002D-4612-923D-0DA17114C189}"/>
              </a:ext>
            </a:extLst>
          </p:cNvPr>
          <p:cNvSpPr>
            <a:spLocks noChangeArrowheads="1"/>
          </p:cNvSpPr>
          <p:nvPr/>
        </p:nvSpPr>
        <p:spPr bwMode="auto">
          <a:xfrm>
            <a:off x="6734513" y="3255628"/>
            <a:ext cx="4942373" cy="178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170">
              <a:lnSpc>
                <a:spcPct val="120000"/>
              </a:lnSpc>
              <a:spcBef>
                <a:spcPts val="400"/>
              </a:spcBef>
              <a:defRPr/>
            </a:pPr>
            <a:r>
              <a:rPr lang="zh-CN" altLang="en-US" sz="1400" b="1" dirty="0">
                <a:solidFill>
                  <a:schemeClr val="bg1">
                    <a:lumMod val="50000"/>
                  </a:schemeClr>
                </a:solidFill>
                <a:latin typeface="微软雅黑" pitchFamily="34" charset="-122"/>
                <a:ea typeface="微软雅黑" pitchFamily="34" charset="-122"/>
              </a:rPr>
              <a:t>这样的场景对于计算机动画的最先进的状态来说是特别具有挑战性的，它们要么依赖于有限差分近似</a:t>
            </a:r>
            <a:r>
              <a:rPr lang="en-US" altLang="zh-CN" sz="1400" b="1" dirty="0">
                <a:solidFill>
                  <a:schemeClr val="bg1">
                    <a:lumMod val="50000"/>
                  </a:schemeClr>
                </a:solidFill>
                <a:latin typeface="微软雅黑" pitchFamily="34" charset="-122"/>
                <a:ea typeface="微软雅黑" pitchFamily="34" charset="-122"/>
              </a:rPr>
              <a:t>[</a:t>
            </a:r>
            <a:r>
              <a:rPr lang="en-US" altLang="zh-CN" sz="1400" b="1" dirty="0" err="1">
                <a:solidFill>
                  <a:schemeClr val="bg1">
                    <a:lumMod val="50000"/>
                  </a:schemeClr>
                </a:solidFill>
                <a:latin typeface="微软雅黑" pitchFamily="34" charset="-122"/>
                <a:ea typeface="微软雅黑" pitchFamily="34" charset="-122"/>
              </a:rPr>
              <a:t>Tessendorf</a:t>
            </a:r>
            <a:r>
              <a:rPr lang="en-US" altLang="zh-CN" sz="1400" b="1" dirty="0">
                <a:solidFill>
                  <a:schemeClr val="bg1">
                    <a:lumMod val="50000"/>
                  </a:schemeClr>
                </a:solidFill>
                <a:latin typeface="微软雅黑" pitchFamily="34" charset="-122"/>
                <a:ea typeface="微软雅黑" pitchFamily="34" charset="-122"/>
              </a:rPr>
              <a:t> 2004a]</a:t>
            </a:r>
            <a:r>
              <a:rPr lang="zh-CN" altLang="en-US" sz="1400" b="1" dirty="0">
                <a:solidFill>
                  <a:schemeClr val="bg1">
                    <a:lumMod val="50000"/>
                  </a:schemeClr>
                </a:solidFill>
                <a:latin typeface="微软雅黑" pitchFamily="34" charset="-122"/>
                <a:ea typeface="微软雅黑" pitchFamily="34" charset="-122"/>
              </a:rPr>
              <a:t>，要么需要整个域的网格或网格</a:t>
            </a:r>
            <a:r>
              <a:rPr lang="en-US" altLang="zh-CN" sz="1400" b="1" dirty="0">
                <a:solidFill>
                  <a:schemeClr val="bg1">
                    <a:lumMod val="50000"/>
                  </a:schemeClr>
                </a:solidFill>
                <a:latin typeface="微软雅黑" pitchFamily="34" charset="-122"/>
                <a:ea typeface="微软雅黑" pitchFamily="34" charset="-122"/>
              </a:rPr>
              <a:t>[</a:t>
            </a:r>
            <a:r>
              <a:rPr lang="en-US" altLang="zh-CN" sz="1400" b="1" dirty="0" err="1">
                <a:solidFill>
                  <a:schemeClr val="bg1">
                    <a:lumMod val="50000"/>
                  </a:schemeClr>
                </a:solidFill>
                <a:latin typeface="微软雅黑" pitchFamily="34" charset="-122"/>
                <a:ea typeface="微软雅黑" pitchFamily="34" charset="-122"/>
              </a:rPr>
              <a:t>Jeschke</a:t>
            </a:r>
            <a:r>
              <a:rPr lang="zh-CN" altLang="en-US" sz="1400" b="1" dirty="0">
                <a:solidFill>
                  <a:schemeClr val="bg1">
                    <a:lumMod val="50000"/>
                  </a:schemeClr>
                </a:solidFill>
                <a:latin typeface="微软雅黑" pitchFamily="34" charset="-122"/>
                <a:ea typeface="微软雅黑" pitchFamily="34" charset="-122"/>
              </a:rPr>
              <a:t>等人</a:t>
            </a:r>
            <a:r>
              <a:rPr lang="en-US" altLang="zh-CN" sz="1400" b="1" dirty="0">
                <a:solidFill>
                  <a:schemeClr val="bg1">
                    <a:lumMod val="50000"/>
                  </a:schemeClr>
                </a:solidFill>
                <a:latin typeface="微软雅黑" pitchFamily="34" charset="-122"/>
                <a:ea typeface="微软雅黑" pitchFamily="34" charset="-122"/>
              </a:rPr>
              <a:t>2018;Jeschke</a:t>
            </a:r>
            <a:r>
              <a:rPr lang="zh-CN" altLang="en-US" sz="1400" b="1" dirty="0">
                <a:solidFill>
                  <a:schemeClr val="bg1">
                    <a:lumMod val="50000"/>
                  </a:schemeClr>
                </a:solidFill>
                <a:latin typeface="微软雅黑" pitchFamily="34" charset="-122"/>
                <a:ea typeface="微软雅黑" pitchFamily="34" charset="-122"/>
              </a:rPr>
              <a:t>和</a:t>
            </a:r>
            <a:r>
              <a:rPr lang="en-US" altLang="zh-CN" sz="1400" b="1" dirty="0" err="1">
                <a:solidFill>
                  <a:schemeClr val="bg1">
                    <a:lumMod val="50000"/>
                  </a:schemeClr>
                </a:solidFill>
                <a:latin typeface="微软雅黑" pitchFamily="34" charset="-122"/>
                <a:ea typeface="微软雅黑" pitchFamily="34" charset="-122"/>
              </a:rPr>
              <a:t>Wojtan</a:t>
            </a:r>
            <a:r>
              <a:rPr lang="en-US" altLang="zh-CN" sz="1400" b="1" dirty="0">
                <a:solidFill>
                  <a:schemeClr val="bg1">
                    <a:lumMod val="50000"/>
                  </a:schemeClr>
                </a:solidFill>
                <a:latin typeface="微软雅黑" pitchFamily="34" charset="-122"/>
                <a:ea typeface="微软雅黑" pitchFamily="34" charset="-122"/>
              </a:rPr>
              <a:t> 2015]</a:t>
            </a:r>
            <a:r>
              <a:rPr lang="zh-CN" altLang="en-US" sz="1400" b="1" dirty="0">
                <a:solidFill>
                  <a:schemeClr val="bg1">
                    <a:lumMod val="50000"/>
                  </a:schemeClr>
                </a:solidFill>
                <a:latin typeface="微软雅黑" pitchFamily="34" charset="-122"/>
                <a:ea typeface="微软雅黑" pitchFamily="34" charset="-122"/>
              </a:rPr>
              <a:t>，或者需要拉格朗日波样本来填充任何细节存在的域</a:t>
            </a:r>
            <a:r>
              <a:rPr lang="en-US" altLang="zh-CN" sz="1400" b="1" dirty="0">
                <a:solidFill>
                  <a:schemeClr val="bg1">
                    <a:lumMod val="50000"/>
                  </a:schemeClr>
                </a:solidFill>
                <a:latin typeface="微软雅黑" pitchFamily="34" charset="-122"/>
                <a:ea typeface="微软雅黑" pitchFamily="34" charset="-122"/>
              </a:rPr>
              <a:t>[</a:t>
            </a:r>
            <a:r>
              <a:rPr lang="en-US" altLang="zh-CN" sz="1400" b="1" dirty="0" err="1">
                <a:solidFill>
                  <a:schemeClr val="bg1">
                    <a:lumMod val="50000"/>
                  </a:schemeClr>
                </a:solidFill>
                <a:latin typeface="微软雅黑" pitchFamily="34" charset="-122"/>
                <a:ea typeface="微软雅黑" pitchFamily="34" charset="-122"/>
              </a:rPr>
              <a:t>Jeschke</a:t>
            </a:r>
            <a:r>
              <a:rPr lang="zh-CN" altLang="en-US" sz="1400" b="1" dirty="0">
                <a:solidFill>
                  <a:schemeClr val="bg1">
                    <a:lumMod val="50000"/>
                  </a:schemeClr>
                </a:solidFill>
                <a:latin typeface="微软雅黑" pitchFamily="34" charset="-122"/>
                <a:ea typeface="微软雅黑" pitchFamily="34" charset="-122"/>
              </a:rPr>
              <a:t>和</a:t>
            </a:r>
            <a:r>
              <a:rPr lang="en-US" altLang="zh-CN" sz="1400" b="1" dirty="0" err="1">
                <a:solidFill>
                  <a:schemeClr val="bg1">
                    <a:lumMod val="50000"/>
                  </a:schemeClr>
                </a:solidFill>
                <a:latin typeface="微软雅黑" pitchFamily="34" charset="-122"/>
                <a:ea typeface="微软雅黑" pitchFamily="34" charset="-122"/>
              </a:rPr>
              <a:t>Wojtan</a:t>
            </a:r>
            <a:r>
              <a:rPr lang="en-US" altLang="zh-CN" sz="1400" b="1" dirty="0">
                <a:solidFill>
                  <a:schemeClr val="bg1">
                    <a:lumMod val="50000"/>
                  </a:schemeClr>
                </a:solidFill>
                <a:latin typeface="微软雅黑" pitchFamily="34" charset="-122"/>
                <a:ea typeface="微软雅黑" pitchFamily="34" charset="-122"/>
              </a:rPr>
              <a:t> 2017;Yuksel</a:t>
            </a:r>
            <a:r>
              <a:rPr lang="zh-CN" altLang="en-US" sz="1400" b="1" dirty="0">
                <a:solidFill>
                  <a:schemeClr val="bg1">
                    <a:lumMod val="50000"/>
                  </a:schemeClr>
                </a:solidFill>
                <a:latin typeface="微软雅黑" pitchFamily="34" charset="-122"/>
                <a:ea typeface="微软雅黑" pitchFamily="34" charset="-122"/>
              </a:rPr>
              <a:t>等，</a:t>
            </a:r>
            <a:r>
              <a:rPr lang="en-US" altLang="zh-CN" sz="1400" b="1" dirty="0">
                <a:solidFill>
                  <a:schemeClr val="bg1">
                    <a:lumMod val="50000"/>
                  </a:schemeClr>
                </a:solidFill>
                <a:latin typeface="微软雅黑" pitchFamily="34" charset="-122"/>
                <a:ea typeface="微软雅黑" pitchFamily="34" charset="-122"/>
              </a:rPr>
              <a:t>2007]</a:t>
            </a:r>
            <a:r>
              <a:rPr lang="zh-CN" altLang="en-US" sz="1400" b="1" dirty="0">
                <a:solidFill>
                  <a:schemeClr val="bg1">
                    <a:lumMod val="50000"/>
                  </a:schemeClr>
                </a:solidFill>
                <a:latin typeface="微软雅黑" pitchFamily="34" charset="-122"/>
                <a:ea typeface="微软雅黑" pitchFamily="34" charset="-122"/>
              </a:rPr>
              <a:t>。这些方法中的许多对于具有极高频率毛细管波纹的开放</a:t>
            </a:r>
            <a:r>
              <a:rPr lang="en-US" altLang="zh-CN" sz="1400" b="1" dirty="0">
                <a:solidFill>
                  <a:schemeClr val="bg1">
                    <a:lumMod val="50000"/>
                  </a:schemeClr>
                </a:solidFill>
                <a:latin typeface="微软雅黑" pitchFamily="34" charset="-122"/>
                <a:ea typeface="微软雅黑" pitchFamily="34" charset="-122"/>
              </a:rPr>
              <a:t>(</a:t>
            </a:r>
            <a:r>
              <a:rPr lang="zh-CN" altLang="en-US" sz="1400" b="1" dirty="0">
                <a:solidFill>
                  <a:schemeClr val="bg1">
                    <a:lumMod val="50000"/>
                  </a:schemeClr>
                </a:solidFill>
                <a:latin typeface="微软雅黑" pitchFamily="34" charset="-122"/>
                <a:ea typeface="微软雅黑" pitchFamily="34" charset="-122"/>
              </a:rPr>
              <a:t>实际上是无限的</a:t>
            </a:r>
            <a:r>
              <a:rPr lang="en-US" altLang="zh-CN" sz="1400" b="1" dirty="0">
                <a:solidFill>
                  <a:schemeClr val="bg1">
                    <a:lumMod val="50000"/>
                  </a:schemeClr>
                </a:solidFill>
                <a:latin typeface="微软雅黑" pitchFamily="34" charset="-122"/>
                <a:ea typeface="微软雅黑" pitchFamily="34" charset="-122"/>
              </a:rPr>
              <a:t>)</a:t>
            </a:r>
            <a:r>
              <a:rPr lang="zh-CN" altLang="en-US" sz="1400" b="1" dirty="0">
                <a:solidFill>
                  <a:schemeClr val="bg1">
                    <a:lumMod val="50000"/>
                  </a:schemeClr>
                </a:solidFill>
                <a:latin typeface="微软雅黑" pitchFamily="34" charset="-122"/>
                <a:ea typeface="微软雅黑" pitchFamily="34" charset="-122"/>
              </a:rPr>
              <a:t>域变得过于昂贵。</a:t>
            </a:r>
            <a:endParaRPr lang="en-US" altLang="zh-CN" sz="1400" b="1" dirty="0">
              <a:solidFill>
                <a:schemeClr val="bg1">
                  <a:lumMod val="50000"/>
                </a:schemeClr>
              </a:solidFill>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DF745C9D-4FDE-6F8E-A445-E66B44395AE4}"/>
              </a:ext>
            </a:extLst>
          </p:cNvPr>
          <p:cNvPicPr>
            <a:picLocks noChangeAspect="1"/>
          </p:cNvPicPr>
          <p:nvPr/>
        </p:nvPicPr>
        <p:blipFill>
          <a:blip r:embed="rId2"/>
          <a:stretch>
            <a:fillRect/>
          </a:stretch>
        </p:blipFill>
        <p:spPr>
          <a:xfrm>
            <a:off x="829969" y="1940114"/>
            <a:ext cx="5270623" cy="2964726"/>
          </a:xfrm>
          <a:prstGeom prst="rect">
            <a:avLst/>
          </a:prstGeom>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70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2" presetClass="entr" presetSubtype="2" fill="hold" grpId="0" nodeType="withEffect">
                                  <p:stCondLst>
                                    <p:cond delay="60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1+#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5691164"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2</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研究工作</a:t>
            </a:r>
            <a:r>
              <a:rPr lang="en-US" altLang="zh-CN" sz="2800" b="1" dirty="0">
                <a:solidFill>
                  <a:schemeClr val="bg1">
                    <a:lumMod val="50000"/>
                  </a:schemeClr>
                </a:solidFill>
                <a:latin typeface="Agency FB" panose="020B0503020202020204" pitchFamily="34" charset="0"/>
                <a:ea typeface="微软雅黑" panose="020B0503020204020204" pitchFamily="34" charset="-122"/>
              </a:rPr>
              <a:t>——</a:t>
            </a:r>
            <a:r>
              <a:rPr lang="zh-CN" altLang="en-US" sz="2800" b="1" dirty="0">
                <a:solidFill>
                  <a:schemeClr val="bg1">
                    <a:lumMod val="50000"/>
                  </a:schemeClr>
                </a:solidFill>
                <a:latin typeface="Agency FB" panose="020B0503020202020204" pitchFamily="34" charset="0"/>
                <a:ea typeface="微软雅黑" panose="020B0503020204020204" pitchFamily="34" charset="-122"/>
              </a:rPr>
              <a:t>边界相互作用的水波</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grpSp>
        <p:nvGrpSpPr>
          <p:cNvPr id="22" name="组合 6">
            <a:extLst>
              <a:ext uri="{FF2B5EF4-FFF2-40B4-BE49-F238E27FC236}">
                <a16:creationId xmlns:a16="http://schemas.microsoft.com/office/drawing/2014/main" id="{C1316703-006F-4D87-92B7-0D0D821CC6A1}"/>
              </a:ext>
            </a:extLst>
          </p:cNvPr>
          <p:cNvGrpSpPr/>
          <p:nvPr/>
        </p:nvGrpSpPr>
        <p:grpSpPr>
          <a:xfrm>
            <a:off x="1459177" y="1699812"/>
            <a:ext cx="4356274" cy="1918213"/>
            <a:chOff x="6084168" y="1189133"/>
            <a:chExt cx="1669538" cy="2348445"/>
          </a:xfrm>
        </p:grpSpPr>
        <mc:AlternateContent xmlns:mc="http://schemas.openxmlformats.org/markup-compatibility/2006">
          <mc:Choice xmlns:a14="http://schemas.microsoft.com/office/drawing/2010/main" Requires="a14">
            <p:sp>
              <p:nvSpPr>
                <p:cNvPr id="23" name="TextBox 20">
                  <a:extLst>
                    <a:ext uri="{FF2B5EF4-FFF2-40B4-BE49-F238E27FC236}">
                      <a16:creationId xmlns:a16="http://schemas.microsoft.com/office/drawing/2014/main" id="{FDAA5A42-7B44-4028-84FE-E6F116C8F268}"/>
                    </a:ext>
                  </a:extLst>
                </p:cNvPr>
                <p:cNvSpPr txBox="1"/>
                <p:nvPr/>
              </p:nvSpPr>
              <p:spPr>
                <a:xfrm>
                  <a:off x="6084168" y="1514664"/>
                  <a:ext cx="1669538" cy="2022914"/>
                </a:xfrm>
                <a:prstGeom prst="rect">
                  <a:avLst/>
                </a:prstGeom>
                <a:noFill/>
              </p:spPr>
              <p:txBody>
                <a:bodyPr wrap="square" lIns="94115" tIns="47057" rIns="94115" bIns="47057" rtlCol="0">
                  <a:spAutoFit/>
                </a:bodyPr>
                <a:lstStyle/>
                <a:p>
                  <a:pPr indent="266700" algn="just"/>
                  <a14:m>
                    <m:oMathPara xmlns:m="http://schemas.openxmlformats.org/officeDocument/2006/math">
                      <m:oMathParaPr>
                        <m:jc m:val="centerGroup"/>
                      </m:oMathParaPr>
                      <m:oMath xmlns:m="http://schemas.openxmlformats.org/officeDocument/2006/math">
                        <m:acc>
                          <m:accPr>
                            <m:chr m:val="̃"/>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e>
                            </m:d>
                          </m:e>
                        </m:nary>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14:m>
                    <m:oMath xmlns:m="http://schemas.openxmlformats.org/officeDocument/2006/math">
                      <m:acc>
                        <m:accPr>
                          <m:chr m:val="̃"/>
                          <m:ctrlPr>
                            <a:rPr lang="zh-CN" altLang="zh-CN" i="1" smtClean="0">
                              <a:effectLst/>
                              <a:latin typeface="Cambria Math" panose="02040503050406030204" pitchFamily="18" charset="0"/>
                              <a:ea typeface="Cambria Math" panose="02040503050406030204" pitchFamily="18" charset="0"/>
                            </a:rPr>
                          </m:ctrlPr>
                        </m:acc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𝑢</m:t>
                          </m:r>
                        </m:e>
                      </m:acc>
                      <m:d>
                        <m:dPr>
                          <m:ctrlPr>
                            <a:rPr lang="zh-CN" altLang="zh-CN"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r>
                        <a:rPr lang="zh-CN" altLang="en-US" i="1">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oMath>
                  </a14:m>
                  <a:r>
                    <a:rPr lang="zh-CN" altLang="zh-CN" sz="1800" dirty="0">
                      <a:effectLst/>
                      <a:ea typeface="等线" panose="02010600030101010101" pitchFamily="2" charset="-122"/>
                      <a:cs typeface="Times New Roman" panose="02020603050405020304" pitchFamily="18" charset="0"/>
                    </a:rPr>
                    <a:t>的最终数值逼近</a:t>
                  </a:r>
                  <a:endParaRPr lang="en-US" altLang="zh-CN" sz="1800" dirty="0">
                    <a:effectLst/>
                    <a:ea typeface="等线" panose="02010600030101010101" pitchFamily="2" charset="-122"/>
                    <a:cs typeface="Times New Roman" panose="02020603050405020304" pitchFamily="18" charset="0"/>
                  </a:endParaRPr>
                </a:p>
                <a:p>
                  <a:pPr indent="266700" algn="just"/>
                  <a14:m>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oMath>
                  </a14:m>
                  <a:r>
                    <a:rPr lang="zh-CN" altLang="en-US" kern="100" dirty="0">
                      <a:latin typeface="等线" panose="02010600030101010101" pitchFamily="2" charset="-122"/>
                      <a:ea typeface="等线" panose="02010600030101010101" pitchFamily="2" charset="-122"/>
                      <a:cs typeface="Times New Roman" panose="02020603050405020304" pitchFamily="18" charset="0"/>
                    </a:rPr>
                    <a:t>：基本解</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zh-CN" altLang="en-US"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相对复权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23" name="TextBox 20">
                  <a:extLst>
                    <a:ext uri="{FF2B5EF4-FFF2-40B4-BE49-F238E27FC236}">
                      <a16:creationId xmlns:a16="http://schemas.microsoft.com/office/drawing/2014/main" id="{FDAA5A42-7B44-4028-84FE-E6F116C8F268}"/>
                    </a:ext>
                  </a:extLst>
                </p:cNvPr>
                <p:cNvSpPr txBox="1">
                  <a:spLocks noRot="1" noChangeAspect="1" noMove="1" noResize="1" noEditPoints="1" noAdjustHandles="1" noChangeArrowheads="1" noChangeShapeType="1" noTextEdit="1"/>
                </p:cNvSpPr>
                <p:nvPr/>
              </p:nvSpPr>
              <p:spPr>
                <a:xfrm>
                  <a:off x="6084168" y="1514664"/>
                  <a:ext cx="1669538" cy="2022914"/>
                </a:xfrm>
                <a:prstGeom prst="rect">
                  <a:avLst/>
                </a:prstGeom>
                <a:blipFill>
                  <a:blip r:embed="rId2"/>
                  <a:stretch>
                    <a:fillRect b="-3676"/>
                  </a:stretch>
                </a:blipFill>
              </p:spPr>
              <p:txBody>
                <a:bodyPr/>
                <a:lstStyle/>
                <a:p>
                  <a:r>
                    <a:rPr lang="zh-CN" altLang="en-US">
                      <a:noFill/>
                    </a:rPr>
                    <a:t> </a:t>
                  </a:r>
                </a:p>
              </p:txBody>
            </p:sp>
          </mc:Fallback>
        </mc:AlternateContent>
        <p:sp>
          <p:nvSpPr>
            <p:cNvPr id="27" name="TextBox 21">
              <a:extLst>
                <a:ext uri="{FF2B5EF4-FFF2-40B4-BE49-F238E27FC236}">
                  <a16:creationId xmlns:a16="http://schemas.microsoft.com/office/drawing/2014/main" id="{734FD866-CF7B-4349-B4BB-D07CD188CE99}"/>
                </a:ext>
              </a:extLst>
            </p:cNvPr>
            <p:cNvSpPr txBox="1"/>
            <p:nvPr/>
          </p:nvSpPr>
          <p:spPr>
            <a:xfrm>
              <a:off x="6109640" y="1189133"/>
              <a:ext cx="1008112" cy="349018"/>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借助基本解（</a:t>
              </a:r>
              <a:r>
                <a:rPr lang="en-US" altLang="zh-CN" sz="1400" b="1" dirty="0">
                  <a:solidFill>
                    <a:schemeClr val="bg1">
                      <a:lumMod val="50000"/>
                    </a:schemeClr>
                  </a:solidFill>
                  <a:latin typeface="微软雅黑" pitchFamily="34" charset="-122"/>
                  <a:ea typeface="微软雅黑" pitchFamily="34" charset="-122"/>
                  <a:cs typeface="华文黑体" pitchFamily="2" charset="-122"/>
                </a:rPr>
                <a:t>MFS</a:t>
              </a:r>
              <a:r>
                <a:rPr lang="zh-CN" altLang="en-US" sz="1400" b="1" dirty="0">
                  <a:solidFill>
                    <a:schemeClr val="bg1">
                      <a:lumMod val="50000"/>
                    </a:schemeClr>
                  </a:solidFill>
                  <a:latin typeface="微软雅黑" pitchFamily="34" charset="-122"/>
                  <a:ea typeface="微软雅黑" pitchFamily="34" charset="-122"/>
                  <a:cs typeface="华文黑体" pitchFamily="2" charset="-122"/>
                </a:rPr>
                <a:t>）</a:t>
              </a:r>
              <a:endParaRPr lang="en-US" altLang="zh-CN" sz="1400" b="1" dirty="0">
                <a:solidFill>
                  <a:schemeClr val="bg1">
                    <a:lumMod val="50000"/>
                  </a:schemeClr>
                </a:solidFill>
                <a:latin typeface="微软雅黑" pitchFamily="34" charset="-122"/>
                <a:ea typeface="微软雅黑" pitchFamily="34" charset="-122"/>
                <a:cs typeface="华文黑体" pitchFamily="2" charset="-122"/>
              </a:endParaRPr>
            </a:p>
          </p:txBody>
        </p:sp>
      </p:grpSp>
      <p:grpSp>
        <p:nvGrpSpPr>
          <p:cNvPr id="28" name="组合 29">
            <a:extLst>
              <a:ext uri="{FF2B5EF4-FFF2-40B4-BE49-F238E27FC236}">
                <a16:creationId xmlns:a16="http://schemas.microsoft.com/office/drawing/2014/main" id="{18DCEDAA-39D8-43D4-9E35-A582AB195342}"/>
              </a:ext>
            </a:extLst>
          </p:cNvPr>
          <p:cNvGrpSpPr/>
          <p:nvPr/>
        </p:nvGrpSpPr>
        <p:grpSpPr>
          <a:xfrm>
            <a:off x="1585578" y="4032743"/>
            <a:ext cx="4260488" cy="1632653"/>
            <a:chOff x="6084170" y="2476479"/>
            <a:chExt cx="1669538" cy="1683134"/>
          </a:xfrm>
        </p:grpSpPr>
        <mc:AlternateContent xmlns:mc="http://schemas.openxmlformats.org/markup-compatibility/2006">
          <mc:Choice xmlns:a14="http://schemas.microsoft.com/office/drawing/2010/main" Requires="a14">
            <p:sp>
              <p:nvSpPr>
                <p:cNvPr id="29" name="TextBox 22">
                  <a:extLst>
                    <a:ext uri="{FF2B5EF4-FFF2-40B4-BE49-F238E27FC236}">
                      <a16:creationId xmlns:a16="http://schemas.microsoft.com/office/drawing/2014/main" id="{323E4932-3199-443C-A51C-41F4D51D7E34}"/>
                    </a:ext>
                  </a:extLst>
                </p:cNvPr>
                <p:cNvSpPr txBox="1"/>
                <p:nvPr/>
              </p:nvSpPr>
              <p:spPr>
                <a:xfrm>
                  <a:off x="6084170" y="2764839"/>
                  <a:ext cx="1669538" cy="1394774"/>
                </a:xfrm>
                <a:prstGeom prst="rect">
                  <a:avLst/>
                </a:prstGeom>
                <a:noFill/>
              </p:spPr>
              <p:txBody>
                <a:bodyPr wrap="square" lIns="94115" tIns="47057" rIns="94115" bIns="47057" rtlCol="0">
                  <a:spAutoFit/>
                </a:bodyPr>
                <a:lstStyle/>
                <a:p>
                  <a:pPr indent="266700" algn="just"/>
                  <a14:m>
                    <m:oMathPara xmlns:m="http://schemas.openxmlformats.org/officeDocument/2006/math">
                      <m:oMathParaPr>
                        <m:jc m:val="centerGroup"/>
                      </m:oMathParaPr>
                      <m:oMath xmlns:m="http://schemas.openxmlformats.org/officeDocument/2006/math">
                        <m:acc>
                          <m:accPr>
                            <m:chr m:val="̃"/>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acc>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up/>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e>
                            </m:d>
                          </m:e>
                        </m:nary>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𝑖𝑛</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e>
                        </m:d>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𝑖𝑛</m:t>
                          </m:r>
                        </m:sub>
                      </m:sSub>
                    </m:oMath>
                  </a14:m>
                  <a:r>
                    <a:rPr lang="zh-CN" altLang="en-US" kern="100" dirty="0">
                      <a:latin typeface="等线" panose="02010600030101010101" pitchFamily="2" charset="-122"/>
                      <a:cs typeface="Times New Roman" panose="02020603050405020304" pitchFamily="18" charset="0"/>
                    </a:rPr>
                    <a:t>：艺术家或现有模拟提供的一般输入流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29" name="TextBox 22">
                  <a:extLst>
                    <a:ext uri="{FF2B5EF4-FFF2-40B4-BE49-F238E27FC236}">
                      <a16:creationId xmlns:a16="http://schemas.microsoft.com/office/drawing/2014/main" id="{323E4932-3199-443C-A51C-41F4D51D7E34}"/>
                    </a:ext>
                  </a:extLst>
                </p:cNvPr>
                <p:cNvSpPr txBox="1">
                  <a:spLocks noRot="1" noChangeAspect="1" noMove="1" noResize="1" noEditPoints="1" noAdjustHandles="1" noChangeArrowheads="1" noChangeShapeType="1" noTextEdit="1"/>
                </p:cNvSpPr>
                <p:nvPr/>
              </p:nvSpPr>
              <p:spPr>
                <a:xfrm>
                  <a:off x="6084170" y="2764839"/>
                  <a:ext cx="1669538" cy="1394774"/>
                </a:xfrm>
                <a:prstGeom prst="rect">
                  <a:avLst/>
                </a:prstGeom>
                <a:blipFill>
                  <a:blip r:embed="rId3"/>
                  <a:stretch>
                    <a:fillRect l="-1144" r="-1144" b="-6306"/>
                  </a:stretch>
                </a:blipFill>
              </p:spPr>
              <p:txBody>
                <a:bodyPr/>
                <a:lstStyle/>
                <a:p>
                  <a:r>
                    <a:rPr lang="zh-CN" altLang="en-US">
                      <a:noFill/>
                    </a:rPr>
                    <a:t> </a:t>
                  </a:r>
                </a:p>
              </p:txBody>
            </p:sp>
          </mc:Fallback>
        </mc:AlternateContent>
        <p:sp>
          <p:nvSpPr>
            <p:cNvPr id="30" name="TextBox 23">
              <a:extLst>
                <a:ext uri="{FF2B5EF4-FFF2-40B4-BE49-F238E27FC236}">
                  <a16:creationId xmlns:a16="http://schemas.microsoft.com/office/drawing/2014/main" id="{E6FA5555-7A32-4BF8-98C1-B88B556C24BC}"/>
                </a:ext>
              </a:extLst>
            </p:cNvPr>
            <p:cNvSpPr txBox="1"/>
            <p:nvPr/>
          </p:nvSpPr>
          <p:spPr>
            <a:xfrm>
              <a:off x="6109640" y="2476479"/>
              <a:ext cx="1008112" cy="293892"/>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添加外部输入</a:t>
              </a:r>
            </a:p>
          </p:txBody>
        </p:sp>
      </p:grpSp>
      <p:grpSp>
        <p:nvGrpSpPr>
          <p:cNvPr id="2" name="组合 1">
            <a:extLst>
              <a:ext uri="{FF2B5EF4-FFF2-40B4-BE49-F238E27FC236}">
                <a16:creationId xmlns:a16="http://schemas.microsoft.com/office/drawing/2014/main" id="{C15C4C04-E428-45CC-9EDF-A1D7625C3B65}"/>
              </a:ext>
            </a:extLst>
          </p:cNvPr>
          <p:cNvGrpSpPr/>
          <p:nvPr/>
        </p:nvGrpSpPr>
        <p:grpSpPr>
          <a:xfrm>
            <a:off x="661513" y="1740534"/>
            <a:ext cx="589447" cy="606748"/>
            <a:chOff x="661513" y="1619235"/>
            <a:chExt cx="589447" cy="606748"/>
          </a:xfrm>
        </p:grpSpPr>
        <p:grpSp>
          <p:nvGrpSpPr>
            <p:cNvPr id="14" name="组合 7">
              <a:extLst>
                <a:ext uri="{FF2B5EF4-FFF2-40B4-BE49-F238E27FC236}">
                  <a16:creationId xmlns:a16="http://schemas.microsoft.com/office/drawing/2014/main" id="{CD890510-117F-49DC-B410-21FAAEE0DBBE}"/>
                </a:ext>
              </a:extLst>
            </p:cNvPr>
            <p:cNvGrpSpPr/>
            <p:nvPr/>
          </p:nvGrpSpPr>
          <p:grpSpPr>
            <a:xfrm>
              <a:off x="661513" y="1619235"/>
              <a:ext cx="589447" cy="606748"/>
              <a:chOff x="1463339" y="1072758"/>
              <a:chExt cx="1546058" cy="1546058"/>
            </a:xfrm>
            <a:effectLst>
              <a:outerShdw blurRad="330200" dist="215900" dir="6900000" sx="81000" sy="81000" algn="t" rotWithShape="0">
                <a:prstClr val="black">
                  <a:alpha val="42000"/>
                </a:prstClr>
              </a:outerShdw>
            </a:effectLst>
          </p:grpSpPr>
          <p:sp>
            <p:nvSpPr>
              <p:cNvPr id="15" name="同心圆 8">
                <a:extLst>
                  <a:ext uri="{FF2B5EF4-FFF2-40B4-BE49-F238E27FC236}">
                    <a16:creationId xmlns:a16="http://schemas.microsoft.com/office/drawing/2014/main" id="{F933BE9D-A088-4576-B699-2FE86E352C75}"/>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16" name="椭圆 15">
                <a:extLst>
                  <a:ext uri="{FF2B5EF4-FFF2-40B4-BE49-F238E27FC236}">
                    <a16:creationId xmlns:a16="http://schemas.microsoft.com/office/drawing/2014/main" id="{C16F32A6-EB79-4802-8E8C-F0CB63CF8BC0}"/>
                  </a:ext>
                </a:extLst>
              </p:cNvPr>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17" name="椭圆 16">
              <a:extLst>
                <a:ext uri="{FF2B5EF4-FFF2-40B4-BE49-F238E27FC236}">
                  <a16:creationId xmlns:a16="http://schemas.microsoft.com/office/drawing/2014/main" id="{BD0F42A4-E184-4CBF-926B-0FBD1F01FA2C}"/>
                </a:ext>
              </a:extLst>
            </p:cNvPr>
            <p:cNvSpPr/>
            <p:nvPr/>
          </p:nvSpPr>
          <p:spPr>
            <a:xfrm>
              <a:off x="727232" y="1702390"/>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31" name="TextBox 26">
              <a:extLst>
                <a:ext uri="{FF2B5EF4-FFF2-40B4-BE49-F238E27FC236}">
                  <a16:creationId xmlns:a16="http://schemas.microsoft.com/office/drawing/2014/main" id="{138F1225-E058-483A-806D-B095524CF408}"/>
                </a:ext>
              </a:extLst>
            </p:cNvPr>
            <p:cNvSpPr txBox="1"/>
            <p:nvPr/>
          </p:nvSpPr>
          <p:spPr>
            <a:xfrm>
              <a:off x="749026" y="1750124"/>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grpSp>
      <p:grpSp>
        <p:nvGrpSpPr>
          <p:cNvPr id="3" name="组合 2">
            <a:extLst>
              <a:ext uri="{FF2B5EF4-FFF2-40B4-BE49-F238E27FC236}">
                <a16:creationId xmlns:a16="http://schemas.microsoft.com/office/drawing/2014/main" id="{D8FC1966-D8AE-4B8F-9EDD-62EAAC2F34C7}"/>
              </a:ext>
            </a:extLst>
          </p:cNvPr>
          <p:cNvGrpSpPr/>
          <p:nvPr/>
        </p:nvGrpSpPr>
        <p:grpSpPr>
          <a:xfrm>
            <a:off x="754672" y="3988173"/>
            <a:ext cx="589447" cy="606748"/>
            <a:chOff x="1437019" y="5836423"/>
            <a:chExt cx="589447" cy="606748"/>
          </a:xfrm>
        </p:grpSpPr>
        <p:grpSp>
          <p:nvGrpSpPr>
            <p:cNvPr id="18" name="组合 11">
              <a:extLst>
                <a:ext uri="{FF2B5EF4-FFF2-40B4-BE49-F238E27FC236}">
                  <a16:creationId xmlns:a16="http://schemas.microsoft.com/office/drawing/2014/main" id="{4DEFE75C-4CCD-49F0-95DC-24F3316C71FD}"/>
                </a:ext>
              </a:extLst>
            </p:cNvPr>
            <p:cNvGrpSpPr/>
            <p:nvPr/>
          </p:nvGrpSpPr>
          <p:grpSpPr>
            <a:xfrm>
              <a:off x="1437019" y="5836423"/>
              <a:ext cx="589447" cy="606748"/>
              <a:chOff x="1463339" y="1072758"/>
              <a:chExt cx="1546058" cy="1546058"/>
            </a:xfrm>
            <a:effectLst>
              <a:outerShdw blurRad="330200" dist="215900" dir="6900000" sx="81000" sy="81000" algn="t" rotWithShape="0">
                <a:prstClr val="black">
                  <a:alpha val="49000"/>
                </a:prstClr>
              </a:outerShdw>
            </a:effectLst>
          </p:grpSpPr>
          <p:sp>
            <p:nvSpPr>
              <p:cNvPr id="19" name="同心圆 12">
                <a:extLst>
                  <a:ext uri="{FF2B5EF4-FFF2-40B4-BE49-F238E27FC236}">
                    <a16:creationId xmlns:a16="http://schemas.microsoft.com/office/drawing/2014/main" id="{D97C0BE1-2292-4DAB-AFFB-7C69661CE00D}"/>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20" name="椭圆 19">
                <a:extLst>
                  <a:ext uri="{FF2B5EF4-FFF2-40B4-BE49-F238E27FC236}">
                    <a16:creationId xmlns:a16="http://schemas.microsoft.com/office/drawing/2014/main" id="{C564D829-A334-41DF-AB83-BEB51E2948F3}"/>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21" name="椭圆 20">
              <a:extLst>
                <a:ext uri="{FF2B5EF4-FFF2-40B4-BE49-F238E27FC236}">
                  <a16:creationId xmlns:a16="http://schemas.microsoft.com/office/drawing/2014/main" id="{01A809B1-1B47-4922-B480-71CF43B37452}"/>
                </a:ext>
              </a:extLst>
            </p:cNvPr>
            <p:cNvSpPr/>
            <p:nvPr/>
          </p:nvSpPr>
          <p:spPr>
            <a:xfrm>
              <a:off x="1508684" y="5910191"/>
              <a:ext cx="446118"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32" name="TextBox 27">
              <a:extLst>
                <a:ext uri="{FF2B5EF4-FFF2-40B4-BE49-F238E27FC236}">
                  <a16:creationId xmlns:a16="http://schemas.microsoft.com/office/drawing/2014/main" id="{0AF225B7-9BEC-4FD4-B796-4E22E21B2CE6}"/>
                </a:ext>
              </a:extLst>
            </p:cNvPr>
            <p:cNvSpPr txBox="1"/>
            <p:nvPr/>
          </p:nvSpPr>
          <p:spPr>
            <a:xfrm>
              <a:off x="1503979" y="5992967"/>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02</a:t>
              </a:r>
              <a:endParaRPr lang="zh-CN" altLang="en-US" dirty="0">
                <a:solidFill>
                  <a:schemeClr val="bg1"/>
                </a:solidFill>
                <a:latin typeface="DFGothic-EB" panose="02010609010101010101" pitchFamily="1" charset="-128"/>
                <a:ea typeface="DFGothic-EB" panose="02010609010101010101" pitchFamily="1" charset="-128"/>
              </a:endParaRPr>
            </a:p>
          </p:txBody>
        </p:sp>
      </p:grpSp>
      <p:grpSp>
        <p:nvGrpSpPr>
          <p:cNvPr id="25" name="组合 24">
            <a:extLst>
              <a:ext uri="{FF2B5EF4-FFF2-40B4-BE49-F238E27FC236}">
                <a16:creationId xmlns:a16="http://schemas.microsoft.com/office/drawing/2014/main" id="{E69602FB-412B-4A24-B557-2EB542420A78}"/>
              </a:ext>
            </a:extLst>
          </p:cNvPr>
          <p:cNvGrpSpPr/>
          <p:nvPr/>
        </p:nvGrpSpPr>
        <p:grpSpPr>
          <a:xfrm>
            <a:off x="5774401" y="1836950"/>
            <a:ext cx="589447" cy="606748"/>
            <a:chOff x="2134329" y="3566786"/>
            <a:chExt cx="589447" cy="606748"/>
          </a:xfrm>
        </p:grpSpPr>
        <p:grpSp>
          <p:nvGrpSpPr>
            <p:cNvPr id="26" name="组合 15">
              <a:extLst>
                <a:ext uri="{FF2B5EF4-FFF2-40B4-BE49-F238E27FC236}">
                  <a16:creationId xmlns:a16="http://schemas.microsoft.com/office/drawing/2014/main" id="{E701CCD1-4AD5-4A78-9864-39DA248A1007}"/>
                </a:ext>
              </a:extLst>
            </p:cNvPr>
            <p:cNvGrpSpPr/>
            <p:nvPr/>
          </p:nvGrpSpPr>
          <p:grpSpPr>
            <a:xfrm>
              <a:off x="2134329" y="3566786"/>
              <a:ext cx="589447" cy="606748"/>
              <a:chOff x="1463339" y="1072758"/>
              <a:chExt cx="1546058" cy="1546058"/>
            </a:xfrm>
            <a:effectLst>
              <a:outerShdw blurRad="330200" dist="215900" dir="6900000" sx="81000" sy="81000" algn="t" rotWithShape="0">
                <a:prstClr val="black">
                  <a:alpha val="49000"/>
                </a:prstClr>
              </a:outerShdw>
            </a:effectLst>
          </p:grpSpPr>
          <p:sp>
            <p:nvSpPr>
              <p:cNvPr id="35" name="同心圆 16">
                <a:extLst>
                  <a:ext uri="{FF2B5EF4-FFF2-40B4-BE49-F238E27FC236}">
                    <a16:creationId xmlns:a16="http://schemas.microsoft.com/office/drawing/2014/main" id="{A07059EC-6BC4-49E7-9700-A5A548654FA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36" name="椭圆 35">
                <a:extLst>
                  <a:ext uri="{FF2B5EF4-FFF2-40B4-BE49-F238E27FC236}">
                    <a16:creationId xmlns:a16="http://schemas.microsoft.com/office/drawing/2014/main" id="{FA5E0B0C-613B-4876-B165-9BDD5879A789}"/>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33" name="椭圆 32">
              <a:extLst>
                <a:ext uri="{FF2B5EF4-FFF2-40B4-BE49-F238E27FC236}">
                  <a16:creationId xmlns:a16="http://schemas.microsoft.com/office/drawing/2014/main" id="{B4869274-D1DC-44B8-9F43-DD6622918802}"/>
                </a:ext>
              </a:extLst>
            </p:cNvPr>
            <p:cNvSpPr/>
            <p:nvPr/>
          </p:nvSpPr>
          <p:spPr>
            <a:xfrm>
              <a:off x="2205994" y="3640554"/>
              <a:ext cx="446118" cy="45921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34" name="TextBox 28">
              <a:extLst>
                <a:ext uri="{FF2B5EF4-FFF2-40B4-BE49-F238E27FC236}">
                  <a16:creationId xmlns:a16="http://schemas.microsoft.com/office/drawing/2014/main" id="{866D78A4-B7FA-4A00-8E19-2BC5E8CC382C}"/>
                </a:ext>
              </a:extLst>
            </p:cNvPr>
            <p:cNvSpPr txBox="1"/>
            <p:nvPr/>
          </p:nvSpPr>
          <p:spPr>
            <a:xfrm>
              <a:off x="2201289" y="3697011"/>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03</a:t>
              </a:r>
              <a:endParaRPr lang="zh-CN" altLang="en-US" dirty="0">
                <a:solidFill>
                  <a:schemeClr val="bg1"/>
                </a:solidFill>
                <a:latin typeface="DFGothic-EB" panose="02010609010101010101" pitchFamily="1" charset="-128"/>
                <a:ea typeface="DFGothic-EB" panose="02010609010101010101" pitchFamily="1" charset="-128"/>
              </a:endParaRPr>
            </a:p>
          </p:txBody>
        </p:sp>
      </p:grpSp>
      <p:grpSp>
        <p:nvGrpSpPr>
          <p:cNvPr id="37" name="组合 29">
            <a:extLst>
              <a:ext uri="{FF2B5EF4-FFF2-40B4-BE49-F238E27FC236}">
                <a16:creationId xmlns:a16="http://schemas.microsoft.com/office/drawing/2014/main" id="{2B6B2B3B-5B02-48F2-BFBB-EA7770EE3080}"/>
              </a:ext>
            </a:extLst>
          </p:cNvPr>
          <p:cNvGrpSpPr/>
          <p:nvPr/>
        </p:nvGrpSpPr>
        <p:grpSpPr>
          <a:xfrm>
            <a:off x="6594609" y="1751476"/>
            <a:ext cx="4260488" cy="3616914"/>
            <a:chOff x="6084170" y="2476479"/>
            <a:chExt cx="1669538" cy="3728738"/>
          </a:xfrm>
        </p:grpSpPr>
        <mc:AlternateContent xmlns:mc="http://schemas.openxmlformats.org/markup-compatibility/2006">
          <mc:Choice xmlns:a14="http://schemas.microsoft.com/office/drawing/2010/main" Requires="a14">
            <p:sp>
              <p:nvSpPr>
                <p:cNvPr id="38" name="TextBox 22">
                  <a:extLst>
                    <a:ext uri="{FF2B5EF4-FFF2-40B4-BE49-F238E27FC236}">
                      <a16:creationId xmlns:a16="http://schemas.microsoft.com/office/drawing/2014/main" id="{165D3D0B-CA99-4C87-8D18-6A36EBBAE97C}"/>
                    </a:ext>
                  </a:extLst>
                </p:cNvPr>
                <p:cNvSpPr txBox="1"/>
                <p:nvPr/>
              </p:nvSpPr>
              <p:spPr>
                <a:xfrm>
                  <a:off x="6084170" y="2764838"/>
                  <a:ext cx="1669538" cy="3440379"/>
                </a:xfrm>
                <a:prstGeom prst="rect">
                  <a:avLst/>
                </a:prstGeom>
                <a:noFill/>
              </p:spPr>
              <p:txBody>
                <a:bodyPr wrap="square" lIns="94115" tIns="47057" rIns="94115" bIns="47057" rtlCol="0">
                  <a:spAutoFit/>
                </a:bodyPr>
                <a:lstStyle/>
                <a:p>
                  <a:pPr>
                    <a:lnSpc>
                      <a:spcPct val="130000"/>
                    </a:lnSpc>
                  </a:pPr>
                  <a:r>
                    <a:rPr lang="zh-CN" altLang="en-US" dirty="0">
                      <a:latin typeface="等线" panose="02010600030101010101" pitchFamily="2" charset="-122"/>
                      <a:ea typeface="等线" panose="02010600030101010101" pitchFamily="2" charset="-122"/>
                    </a:rPr>
                    <a:t>禁止波通过固体：添加边界条件</a:t>
                  </a:r>
                  <a:endParaRPr lang="en-US" altLang="zh-CN" dirty="0">
                    <a:latin typeface="等线" panose="02010600030101010101" pitchFamily="2" charset="-122"/>
                    <a:ea typeface="等线" panose="02010600030101010101" pitchFamily="2" charset="-122"/>
                  </a:endParaRPr>
                </a:p>
                <a:p>
                  <a:pPr>
                    <a:lnSpc>
                      <a:spcPct val="130000"/>
                    </a:lnSpc>
                  </a:pPr>
                  <a:r>
                    <a:rPr lang="en-US" altLang="zh-CN" sz="1800" dirty="0">
                      <a:effectLst/>
                      <a:latin typeface="等线" panose="02010600030101010101" pitchFamily="2" charset="-122"/>
                      <a:cs typeface="Times New Roman" panose="02020603050405020304" pitchFamily="18" charset="0"/>
                    </a:rPr>
                    <a:t>Dirichlet</a:t>
                  </a:r>
                  <a:r>
                    <a:rPr lang="zh-CN" altLang="zh-CN" sz="1800" dirty="0">
                      <a:effectLst/>
                      <a:ea typeface="等线" panose="02010600030101010101" pitchFamily="2" charset="-122"/>
                      <a:cs typeface="Times New Roman" panose="02020603050405020304" pitchFamily="18" charset="0"/>
                    </a:rPr>
                    <a:t>边界条件</a:t>
                  </a:r>
                  <a:r>
                    <a:rPr lang="zh-CN" altLang="en-US" sz="18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 </a:t>
                  </a:r>
                  <a14:m>
                    <m:oMath xmlns:m="http://schemas.openxmlformats.org/officeDocument/2006/math">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oMath>
                  </a14:m>
                  <a:endParaRPr lang="en-US" altLang="zh-CN" dirty="0">
                    <a:latin typeface="等线" panose="02010600030101010101" pitchFamily="2" charset="-122"/>
                    <a:ea typeface="等线" panose="02010600030101010101" pitchFamily="2" charset="-122"/>
                  </a:endParaRPr>
                </a:p>
                <a:p>
                  <a:pPr>
                    <a:lnSpc>
                      <a:spcPct val="130000"/>
                    </a:lnSpc>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i="1" smtClean="0">
                                <a:effectLst/>
                                <a:latin typeface="Cambria Math" panose="02040503050406030204" pitchFamily="18" charset="0"/>
                                <a:ea typeface="Cambria Math" panose="02040503050406030204" pitchFamily="18" charset="0"/>
                              </a:rPr>
                            </m:ctrlPr>
                          </m:naryPr>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𝑗</m:t>
                            </m:r>
                          </m:sub>
                          <m:sup/>
                          <m:e>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𝑗</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𝑗</m:t>
                                </m:r>
                              </m:sub>
                            </m:sSub>
                            <m:d>
                              <m:dPr>
                                <m:ctrlPr>
                                  <a:rPr lang="zh-CN" altLang="zh-CN" i="1">
                                    <a:effectLst/>
                                    <a:latin typeface="Cambria Math" panose="02040503050406030204" pitchFamily="18" charset="0"/>
                                    <a:ea typeface="Cambria Math" panose="02040503050406030204" pitchFamily="18" charset="0"/>
                                  </a:rPr>
                                </m:ctrlPr>
                              </m:dPr>
                              <m:e>
                                <m:r>
                                  <a:rPr lang="en-US" altLang="zh-CN"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𝑡</m:t>
                                </m:r>
                              </m:e>
                            </m:d>
                          </m:e>
                        </m:nary>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𝑖𝑛</m:t>
                            </m:r>
                          </m:sub>
                        </m:sSub>
                        <m:d>
                          <m:dPr>
                            <m:ctrlPr>
                              <a:rPr lang="zh-CN" altLang="zh-CN" i="1">
                                <a:effectLst/>
                                <a:latin typeface="Cambria Math" panose="02040503050406030204" pitchFamily="18" charset="0"/>
                                <a:ea typeface="Cambria Math" panose="02040503050406030204" pitchFamily="18" charset="0"/>
                              </a:rPr>
                            </m:ctrlPr>
                          </m:dPr>
                          <m:e>
                            <m:r>
                              <a:rPr lang="en-US" altLang="zh-CN"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i="1">
                                <a:effectLst/>
                                <a:latin typeface="Cambria Math" panose="02040503050406030204" pitchFamily="18" charset="0"/>
                                <a:ea typeface="等线" panose="02010600030101010101" pitchFamily="2" charset="-122"/>
                                <a:cs typeface="Times New Roman" panose="02020603050405020304" pitchFamily="18" charset="0"/>
                              </a:rPr>
                              <m:t>𝑡</m:t>
                            </m:r>
                          </m:e>
                        </m:d>
                      </m:oMath>
                    </m:oMathPara>
                  </a14:m>
                  <a:endParaRPr lang="en-US" altLang="zh-CN" dirty="0">
                    <a:latin typeface="等线" panose="02010600030101010101" pitchFamily="2" charset="-122"/>
                    <a:ea typeface="等线" panose="02010600030101010101" pitchFamily="2" charset="-122"/>
                  </a:endParaRPr>
                </a:p>
                <a:p>
                  <a:pPr>
                    <a:lnSpc>
                      <a:spcPct val="130000"/>
                    </a:lnSpc>
                  </a:pPr>
                  <a:r>
                    <a:rPr lang="en-US" altLang="zh-CN" sz="1800" dirty="0">
                      <a:effectLst/>
                      <a:latin typeface="等线" panose="02010600030101010101" pitchFamily="2" charset="-122"/>
                      <a:cs typeface="Times New Roman" panose="02020603050405020304" pitchFamily="18" charset="0"/>
                    </a:rPr>
                    <a:t>Neumann</a:t>
                  </a:r>
                  <a:r>
                    <a:rPr lang="zh-CN" altLang="zh-CN" sz="1800" dirty="0">
                      <a:effectLst/>
                      <a:ea typeface="等线" panose="02010600030101010101" pitchFamily="2" charset="-122"/>
                      <a:cs typeface="Times New Roman" panose="02020603050405020304" pitchFamily="18" charset="0"/>
                    </a:rPr>
                    <a:t>边界条件</a:t>
                  </a:r>
                  <a:r>
                    <a:rPr lang="zh-CN" altLang="en-US" sz="18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dirty="0">
                      <a:effectLst/>
                      <a:ea typeface="等线" panose="02010600030101010101" pitchFamily="2" charset="-122"/>
                      <a:cs typeface="Times New Roman" panose="02020603050405020304" pitchFamily="18" charset="0"/>
                    </a:rPr>
                    <a:t> </a:t>
                  </a:r>
                  <a14:m>
                    <m:oMath xmlns:m="http://schemas.openxmlformats.org/officeDocument/2006/math">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𝑢</m:t>
                      </m:r>
                      <m:d>
                        <m:dPr>
                          <m:ctrlPr>
                            <a:rPr lang="zh-CN" altLang="zh-CN"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𝒏</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oMath>
                  </a14:m>
                  <a:endParaRPr lang="en-US" altLang="zh-CN" sz="1800" dirty="0">
                    <a:effectLst/>
                    <a:ea typeface="等线" panose="02010600030101010101" pitchFamily="2" charset="-122"/>
                    <a:cs typeface="Times New Roman" panose="02020603050405020304" pitchFamily="18" charset="0"/>
                  </a:endParaRPr>
                </a:p>
                <a:p>
                  <a:pPr>
                    <a:lnSpc>
                      <a:spcPct val="130000"/>
                    </a:lnSpc>
                  </a:pPr>
                  <a14:m>
                    <m:oMathPara xmlns:m="http://schemas.openxmlformats.org/officeDocument/2006/math">
                      <m:oMathParaPr>
                        <m:jc m:val="centerGroup"/>
                      </m:oMathParaPr>
                      <m:oMath xmlns:m="http://schemas.openxmlformats.org/officeDocument/2006/math">
                        <m:nary>
                          <m:naryPr>
                            <m:chr m:val="∑"/>
                            <m:limLoc m:val="undOvr"/>
                            <m:supHide m:val="on"/>
                            <m:ctrlPr>
                              <a:rPr lang="zh-CN" altLang="zh-CN" i="1" smtClean="0">
                                <a:effectLst/>
                                <a:latin typeface="Cambria Math" panose="02040503050406030204" pitchFamily="18" charset="0"/>
                                <a:ea typeface="Cambria Math" panose="02040503050406030204" pitchFamily="18" charset="0"/>
                              </a:rPr>
                            </m:ctrlPr>
                          </m:naryPr>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𝑗</m:t>
                            </m:r>
                          </m:sub>
                          <m:sup/>
                          <m:e>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𝑗</m:t>
                                </m:r>
                              </m:sub>
                            </m:sSub>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𝑗</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𝒏</m:t>
                            </m:r>
                          </m:e>
                        </m:nary>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𝑖𝑛</m:t>
                            </m:r>
                          </m:sub>
                        </m:sSub>
                        <m:d>
                          <m:dPr>
                            <m:ctrlPr>
                              <a:rPr lang="zh-CN" altLang="zh-CN" i="1">
                                <a:effectLst/>
                                <a:latin typeface="Cambria Math" panose="02040503050406030204" pitchFamily="18" charset="0"/>
                                <a:ea typeface="Cambria Math" panose="02040503050406030204" pitchFamily="18" charset="0"/>
                              </a:rPr>
                            </m:ctrlPr>
                          </m:d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𝑡</m:t>
                            </m:r>
                          </m:e>
                        </m:d>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𝒏</m:t>
                        </m:r>
                      </m:oMath>
                    </m:oMathPara>
                  </a14:m>
                  <a:endParaRPr lang="en-US" altLang="zh-CN" dirty="0">
                    <a:latin typeface="等线" panose="02010600030101010101" pitchFamily="2" charset="-122"/>
                    <a:ea typeface="等线" panose="02010600030101010101" pitchFamily="2" charset="-122"/>
                  </a:endParaRPr>
                </a:p>
                <a:p>
                  <a:pPr>
                    <a:lnSpc>
                      <a:spcPct val="130000"/>
                    </a:lnSpc>
                  </a:pPr>
                  <a:r>
                    <a:rPr lang="zh-CN" altLang="en-US" dirty="0">
                      <a:latin typeface="等线" panose="02010600030101010101" pitchFamily="2" charset="-122"/>
                      <a:ea typeface="等线" panose="02010600030101010101" pitchFamily="2" charset="-122"/>
                    </a:rPr>
                    <a:t>求解线性方程组</a:t>
                  </a:r>
                  <a14:m>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𝒂</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𝒖</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𝑖𝑛</m:t>
                          </m:r>
                        </m:sub>
                      </m:sSub>
                    </m:oMath>
                  </a14:m>
                  <a:endParaRPr lang="zh-CN" altLang="en-US" dirty="0">
                    <a:latin typeface="等线" panose="02010600030101010101" pitchFamily="2" charset="-122"/>
                    <a:ea typeface="等线" panose="02010600030101010101" pitchFamily="2" charset="-122"/>
                  </a:endParaRPr>
                </a:p>
              </p:txBody>
            </p:sp>
          </mc:Choice>
          <mc:Fallback>
            <p:sp>
              <p:nvSpPr>
                <p:cNvPr id="38" name="TextBox 22">
                  <a:extLst>
                    <a:ext uri="{FF2B5EF4-FFF2-40B4-BE49-F238E27FC236}">
                      <a16:creationId xmlns:a16="http://schemas.microsoft.com/office/drawing/2014/main" id="{165D3D0B-CA99-4C87-8D18-6A36EBBAE97C}"/>
                    </a:ext>
                  </a:extLst>
                </p:cNvPr>
                <p:cNvSpPr txBox="1">
                  <a:spLocks noRot="1" noChangeAspect="1" noMove="1" noResize="1" noEditPoints="1" noAdjustHandles="1" noChangeArrowheads="1" noChangeShapeType="1" noTextEdit="1"/>
                </p:cNvSpPr>
                <p:nvPr/>
              </p:nvSpPr>
              <p:spPr>
                <a:xfrm>
                  <a:off x="6084170" y="2764838"/>
                  <a:ext cx="1669538" cy="3440379"/>
                </a:xfrm>
                <a:prstGeom prst="rect">
                  <a:avLst/>
                </a:prstGeom>
                <a:blipFill>
                  <a:blip r:embed="rId4"/>
                  <a:stretch>
                    <a:fillRect l="-1144" b="-18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TextBox 23">
                  <a:extLst>
                    <a:ext uri="{FF2B5EF4-FFF2-40B4-BE49-F238E27FC236}">
                      <a16:creationId xmlns:a16="http://schemas.microsoft.com/office/drawing/2014/main" id="{B8334960-E6EE-49D7-AABC-B39C87C6C547}"/>
                    </a:ext>
                  </a:extLst>
                </p:cNvPr>
                <p:cNvSpPr txBox="1"/>
                <p:nvPr/>
              </p:nvSpPr>
              <p:spPr>
                <a:xfrm>
                  <a:off x="6109640" y="2476479"/>
                  <a:ext cx="1008112" cy="330051"/>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求解</a:t>
                  </a: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endParaRPr lang="zh-CN" altLang="en-US" sz="1400" b="1" dirty="0">
                    <a:solidFill>
                      <a:schemeClr val="bg1">
                        <a:lumMod val="50000"/>
                      </a:schemeClr>
                    </a:solidFill>
                    <a:latin typeface="微软雅黑" pitchFamily="34" charset="-122"/>
                    <a:ea typeface="微软雅黑" pitchFamily="34" charset="-122"/>
                    <a:cs typeface="华文黑体" pitchFamily="2" charset="-122"/>
                  </a:endParaRPr>
                </a:p>
              </p:txBody>
            </p:sp>
          </mc:Choice>
          <mc:Fallback>
            <p:sp>
              <p:nvSpPr>
                <p:cNvPr id="39" name="TextBox 23">
                  <a:extLst>
                    <a:ext uri="{FF2B5EF4-FFF2-40B4-BE49-F238E27FC236}">
                      <a16:creationId xmlns:a16="http://schemas.microsoft.com/office/drawing/2014/main" id="{B8334960-E6EE-49D7-AABC-B39C87C6C547}"/>
                    </a:ext>
                  </a:extLst>
                </p:cNvPr>
                <p:cNvSpPr txBox="1">
                  <a:spLocks noRot="1" noChangeAspect="1" noMove="1" noResize="1" noEditPoints="1" noAdjustHandles="1" noChangeArrowheads="1" noChangeShapeType="1" noTextEdit="1"/>
                </p:cNvSpPr>
                <p:nvPr/>
              </p:nvSpPr>
              <p:spPr>
                <a:xfrm>
                  <a:off x="6109640" y="2476479"/>
                  <a:ext cx="1008112" cy="330051"/>
                </a:xfrm>
                <a:prstGeom prst="rect">
                  <a:avLst/>
                </a:prstGeom>
                <a:blipFill>
                  <a:blip r:embed="rId5"/>
                  <a:stretch>
                    <a:fillRect l="-474" b="-2641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61378341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1+#ppt_w/2"/>
                                          </p:val>
                                        </p:tav>
                                        <p:tav tm="100000">
                                          <p:val>
                                            <p:strVal val="#ppt_x"/>
                                          </p:val>
                                        </p:tav>
                                      </p:tavLst>
                                    </p:anim>
                                    <p:anim calcmode="lin" valueType="num">
                                      <p:cBhvr additive="base">
                                        <p:cTn id="13" dur="500" fill="hold"/>
                                        <p:tgtEl>
                                          <p:spTgt spid="2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1+#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5691164"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2</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研究工作</a:t>
            </a:r>
            <a:r>
              <a:rPr lang="en-US" altLang="zh-CN" sz="2800" b="1" dirty="0">
                <a:solidFill>
                  <a:schemeClr val="bg1">
                    <a:lumMod val="50000"/>
                  </a:schemeClr>
                </a:solidFill>
                <a:latin typeface="Agency FB" panose="020B0503020202020204" pitchFamily="34" charset="0"/>
                <a:ea typeface="微软雅黑" panose="020B0503020204020204" pitchFamily="34" charset="-122"/>
              </a:rPr>
              <a:t>——</a:t>
            </a:r>
            <a:r>
              <a:rPr lang="zh-CN" altLang="en-US" sz="2800" b="1" dirty="0">
                <a:solidFill>
                  <a:schemeClr val="bg1">
                    <a:lumMod val="50000"/>
                  </a:schemeClr>
                </a:solidFill>
                <a:latin typeface="Agency FB" panose="020B0503020202020204" pitchFamily="34" charset="0"/>
                <a:ea typeface="微软雅黑" panose="020B0503020204020204" pitchFamily="34" charset="-122"/>
              </a:rPr>
              <a:t>边界相互作用的水波</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grpSp>
        <p:nvGrpSpPr>
          <p:cNvPr id="25" name="组合 24">
            <a:extLst>
              <a:ext uri="{FF2B5EF4-FFF2-40B4-BE49-F238E27FC236}">
                <a16:creationId xmlns:a16="http://schemas.microsoft.com/office/drawing/2014/main" id="{E69602FB-412B-4A24-B557-2EB542420A78}"/>
              </a:ext>
            </a:extLst>
          </p:cNvPr>
          <p:cNvGrpSpPr/>
          <p:nvPr/>
        </p:nvGrpSpPr>
        <p:grpSpPr>
          <a:xfrm>
            <a:off x="888354" y="1836950"/>
            <a:ext cx="589447" cy="606748"/>
            <a:chOff x="2134329" y="3566786"/>
            <a:chExt cx="589447" cy="606748"/>
          </a:xfrm>
        </p:grpSpPr>
        <p:grpSp>
          <p:nvGrpSpPr>
            <p:cNvPr id="26" name="组合 15">
              <a:extLst>
                <a:ext uri="{FF2B5EF4-FFF2-40B4-BE49-F238E27FC236}">
                  <a16:creationId xmlns:a16="http://schemas.microsoft.com/office/drawing/2014/main" id="{E701CCD1-4AD5-4A78-9864-39DA248A1007}"/>
                </a:ext>
              </a:extLst>
            </p:cNvPr>
            <p:cNvGrpSpPr/>
            <p:nvPr/>
          </p:nvGrpSpPr>
          <p:grpSpPr>
            <a:xfrm>
              <a:off x="2134329" y="3566786"/>
              <a:ext cx="589447" cy="606748"/>
              <a:chOff x="1463339" y="1072758"/>
              <a:chExt cx="1546058" cy="1546058"/>
            </a:xfrm>
            <a:effectLst>
              <a:outerShdw blurRad="330200" dist="215900" dir="6900000" sx="81000" sy="81000" algn="t" rotWithShape="0">
                <a:prstClr val="black">
                  <a:alpha val="49000"/>
                </a:prstClr>
              </a:outerShdw>
            </a:effectLst>
          </p:grpSpPr>
          <p:sp>
            <p:nvSpPr>
              <p:cNvPr id="35" name="同心圆 16">
                <a:extLst>
                  <a:ext uri="{FF2B5EF4-FFF2-40B4-BE49-F238E27FC236}">
                    <a16:creationId xmlns:a16="http://schemas.microsoft.com/office/drawing/2014/main" id="{A07059EC-6BC4-49E7-9700-A5A548654FAE}"/>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36" name="椭圆 35">
                <a:extLst>
                  <a:ext uri="{FF2B5EF4-FFF2-40B4-BE49-F238E27FC236}">
                    <a16:creationId xmlns:a16="http://schemas.microsoft.com/office/drawing/2014/main" id="{FA5E0B0C-613B-4876-B165-9BDD5879A789}"/>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33" name="椭圆 32">
              <a:extLst>
                <a:ext uri="{FF2B5EF4-FFF2-40B4-BE49-F238E27FC236}">
                  <a16:creationId xmlns:a16="http://schemas.microsoft.com/office/drawing/2014/main" id="{B4869274-D1DC-44B8-9F43-DD6622918802}"/>
                </a:ext>
              </a:extLst>
            </p:cNvPr>
            <p:cNvSpPr/>
            <p:nvPr/>
          </p:nvSpPr>
          <p:spPr>
            <a:xfrm>
              <a:off x="2205994" y="3640554"/>
              <a:ext cx="446118" cy="45921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34" name="TextBox 28">
              <a:extLst>
                <a:ext uri="{FF2B5EF4-FFF2-40B4-BE49-F238E27FC236}">
                  <a16:creationId xmlns:a16="http://schemas.microsoft.com/office/drawing/2014/main" id="{866D78A4-B7FA-4A00-8E19-2BC5E8CC382C}"/>
                </a:ext>
              </a:extLst>
            </p:cNvPr>
            <p:cNvSpPr txBox="1"/>
            <p:nvPr/>
          </p:nvSpPr>
          <p:spPr>
            <a:xfrm>
              <a:off x="2201289" y="3697011"/>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03</a:t>
              </a:r>
              <a:endParaRPr lang="zh-CN" altLang="en-US" dirty="0">
                <a:solidFill>
                  <a:schemeClr val="bg1"/>
                </a:solidFill>
                <a:latin typeface="DFGothic-EB" panose="02010609010101010101" pitchFamily="1" charset="-128"/>
                <a:ea typeface="DFGothic-EB" panose="02010609010101010101" pitchFamily="1" charset="-128"/>
              </a:endParaRPr>
            </a:p>
          </p:txBody>
        </p:sp>
      </p:grpSp>
      <p:grpSp>
        <p:nvGrpSpPr>
          <p:cNvPr id="37" name="组合 29">
            <a:extLst>
              <a:ext uri="{FF2B5EF4-FFF2-40B4-BE49-F238E27FC236}">
                <a16:creationId xmlns:a16="http://schemas.microsoft.com/office/drawing/2014/main" id="{2B6B2B3B-5B02-48F2-BFBB-EA7770EE3080}"/>
              </a:ext>
            </a:extLst>
          </p:cNvPr>
          <p:cNvGrpSpPr/>
          <p:nvPr/>
        </p:nvGrpSpPr>
        <p:grpSpPr>
          <a:xfrm>
            <a:off x="1708562" y="1751477"/>
            <a:ext cx="4260488" cy="4465992"/>
            <a:chOff x="6084170" y="2476479"/>
            <a:chExt cx="1669538" cy="4604066"/>
          </a:xfrm>
        </p:grpSpPr>
        <mc:AlternateContent xmlns:mc="http://schemas.openxmlformats.org/markup-compatibility/2006">
          <mc:Choice xmlns:a14="http://schemas.microsoft.com/office/drawing/2010/main" Requires="a14">
            <p:sp>
              <p:nvSpPr>
                <p:cNvPr id="38" name="TextBox 22">
                  <a:extLst>
                    <a:ext uri="{FF2B5EF4-FFF2-40B4-BE49-F238E27FC236}">
                      <a16:creationId xmlns:a16="http://schemas.microsoft.com/office/drawing/2014/main" id="{165D3D0B-CA99-4C87-8D18-6A36EBBAE97C}"/>
                    </a:ext>
                  </a:extLst>
                </p:cNvPr>
                <p:cNvSpPr txBox="1"/>
                <p:nvPr/>
              </p:nvSpPr>
              <p:spPr>
                <a:xfrm>
                  <a:off x="6084170" y="2764838"/>
                  <a:ext cx="1669538" cy="4315707"/>
                </a:xfrm>
                <a:prstGeom prst="rect">
                  <a:avLst/>
                </a:prstGeom>
                <a:noFill/>
              </p:spPr>
              <p:txBody>
                <a:bodyPr wrap="square" lIns="94115" tIns="47057" rIns="94115" bIns="47057" rtlCol="0">
                  <a:spAutoFit/>
                </a:bodyPr>
                <a:lstStyle/>
                <a:p>
                  <a:pPr>
                    <a:lnSpc>
                      <a:spcPct val="130000"/>
                    </a:lnSpc>
                  </a:pPr>
                  <a:r>
                    <a:rPr lang="zh-CN" altLang="en-US" dirty="0">
                      <a:latin typeface="等线" panose="02010600030101010101" pitchFamily="2" charset="-122"/>
                      <a:ea typeface="等线" panose="02010600030101010101" pitchFamily="2" charset="-122"/>
                    </a:rPr>
                    <a:t>禁止波通过固体：添加边界条件</a:t>
                  </a:r>
                  <a:endParaRPr lang="en-US" altLang="zh-CN" dirty="0">
                    <a:latin typeface="等线" panose="02010600030101010101" pitchFamily="2" charset="-122"/>
                    <a:ea typeface="等线" panose="02010600030101010101" pitchFamily="2" charset="-122"/>
                  </a:endParaRPr>
                </a:p>
                <a:p>
                  <a:pPr>
                    <a:lnSpc>
                      <a:spcPct val="130000"/>
                    </a:lnSpc>
                  </a:pPr>
                  <a:r>
                    <a:rPr lang="zh-CN" altLang="en-US" dirty="0">
                      <a:latin typeface="等线" panose="02010600030101010101" pitchFamily="2" charset="-122"/>
                      <a:ea typeface="等线" panose="02010600030101010101" pitchFamily="2" charset="-122"/>
                    </a:rPr>
                    <a:t>求解线性方程组</a:t>
                  </a:r>
                  <a14:m>
                    <m:oMath xmlns:m="http://schemas.openxmlformats.org/officeDocument/2006/math">
                      <m:r>
                        <a:rPr lang="en-US" altLang="zh-CN" sz="1800" i="1" smtClean="0">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𝒂</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𝒖</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𝑖𝑛</m:t>
                          </m:r>
                        </m:sub>
                      </m:sSub>
                    </m:oMath>
                  </a14:m>
                  <a:endParaRPr lang="en-US" altLang="zh-CN" dirty="0">
                    <a:latin typeface="等线" panose="02010600030101010101" pitchFamily="2" charset="-122"/>
                    <a:ea typeface="等线" panose="02010600030101010101" pitchFamily="2" charset="-122"/>
                  </a:endParaRPr>
                </a:p>
                <a:p>
                  <a:pPr>
                    <a:lnSpc>
                      <a:spcPct val="130000"/>
                    </a:lnSpc>
                  </a:pPr>
                  <a14:m>
                    <m:oMathPara xmlns:m="http://schemas.openxmlformats.org/officeDocument/2006/math">
                      <m:oMathParaPr>
                        <m:jc m:val="centerGroup"/>
                      </m:oMathParaPr>
                      <m:oMath xmlns:m="http://schemas.openxmlformats.org/officeDocument/2006/math">
                        <m:d>
                          <m:d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mr>
                              <m:m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m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𝐹</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mr>
                            </m:m>
                          </m:e>
                        </m:d>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e>
                              </m:mr>
                              <m:m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m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sub>
                                  </m:sSub>
                                </m:e>
                              </m:mr>
                            </m:m>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𝑖𝑛</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e>
                                  </m:d>
                                </m:e>
                              </m:mr>
                              <m:m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e>
                              </m:mr>
                              <m:m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𝑖𝑛</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e>
                                  </m:d>
                                </m:e>
                              </m:mr>
                            </m:m>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30000"/>
                    </a:lnSpc>
                  </a:pP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Sub>
                    </m:oMath>
                  </a14:m>
                  <a:r>
                    <a:rPr lang="en-US" altLang="zh-CN" sz="1800" dirty="0">
                      <a:effectLst/>
                      <a:latin typeface="等线" panose="02010600030101010101" pitchFamily="2" charset="-122"/>
                      <a:cs typeface="Times New Roman" panose="02020603050405020304" pitchFamily="18" charset="0"/>
                    </a:rPr>
                    <a:t>…</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𝑚</m:t>
                          </m:r>
                        </m:sub>
                      </m:sSub>
                    </m:oMath>
                  </a14:m>
                  <a:r>
                    <a:rPr lang="zh-CN" altLang="en-US" dirty="0">
                      <a:latin typeface="等线" panose="02010600030101010101" pitchFamily="2" charset="-122"/>
                      <a:ea typeface="等线" panose="02010600030101010101" pitchFamily="2" charset="-122"/>
                    </a:rPr>
                    <a:t>：</a:t>
                  </a:r>
                  <a:r>
                    <a:rPr lang="zh-CN" altLang="zh-CN" dirty="0"/>
                    <a:t>边界采样点的坐标</a:t>
                  </a:r>
                  <a:endParaRPr lang="en-US" altLang="zh-CN" dirty="0"/>
                </a:p>
                <a:p>
                  <a:pPr>
                    <a:lnSpc>
                      <a:spcPct val="130000"/>
                    </a:lnSpc>
                  </a:pPr>
                  <a14:m>
                    <m:oMath xmlns:m="http://schemas.openxmlformats.org/officeDocument/2006/math">
                      <m:sSub>
                        <m:sSubPr>
                          <m:ctrlPr>
                            <a:rPr lang="zh-CN" altLang="zh-CN" i="1" smtClean="0">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0</m:t>
                          </m:r>
                        </m:sub>
                      </m:sSub>
                    </m:oMath>
                  </a14:m>
                  <a:r>
                    <a:rPr lang="en-US" altLang="zh-CN" sz="1800" dirty="0">
                      <a:effectLst/>
                      <a:latin typeface="等线" panose="02010600030101010101" pitchFamily="2" charset="-122"/>
                      <a:cs typeface="Times New Roman" panose="02020603050405020304" pitchFamily="18" charset="0"/>
                    </a:rPr>
                    <a:t>…</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𝑛</m:t>
                          </m:r>
                        </m:sub>
                      </m:sSub>
                    </m:oMath>
                  </a14:m>
                  <a:r>
                    <a:rPr lang="zh-CN" altLang="en-US" dirty="0">
                      <a:latin typeface="等线" panose="02010600030101010101" pitchFamily="2" charset="-122"/>
                      <a:ea typeface="等线" panose="02010600030101010101" pitchFamily="2" charset="-122"/>
                    </a:rPr>
                    <a:t>：</a:t>
                  </a:r>
                  <a:r>
                    <a:rPr lang="zh-CN" altLang="zh-CN" dirty="0"/>
                    <a:t>每个源点的权重</a:t>
                  </a:r>
                  <a:endParaRPr lang="en-US" altLang="zh-CN" dirty="0"/>
                </a:p>
                <a:p>
                  <a:pPr>
                    <a:lnSpc>
                      <a:spcPct val="130000"/>
                    </a:lnSpc>
                  </a:pPr>
                  <a:r>
                    <a:rPr lang="zh-CN" altLang="en-US" dirty="0">
                      <a:latin typeface="等线" panose="02010600030101010101" pitchFamily="2" charset="-122"/>
                      <a:ea typeface="等线" panose="02010600030101010101" pitchFamily="2" charset="-122"/>
                    </a:rPr>
                    <a:t>或</a:t>
                  </a:r>
                  <a:r>
                    <a:rPr lang="zh-CN" altLang="zh-CN" sz="1800" dirty="0">
                      <a:effectLst/>
                      <a:ea typeface="等线" panose="02010600030101010101" pitchFamily="2" charset="-122"/>
                      <a:cs typeface="Times New Roman" panose="02020603050405020304" pitchFamily="18" charset="0"/>
                    </a:rPr>
                    <a:t>求解最小二乘系统</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𝒂</m:t>
                      </m:r>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a:effectLst/>
                              <a:latin typeface="Cambria Math" panose="02040503050406030204" pitchFamily="18" charset="0"/>
                              <a:ea typeface="Cambria Math" panose="02040503050406030204" pitchFamily="18" charset="0"/>
                            </a:rPr>
                          </m:ctrlPr>
                        </m:sSupPr>
                        <m:e>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𝑀</m:t>
                          </m:r>
                        </m:e>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𝑇</m:t>
                          </m:r>
                        </m:sup>
                      </m:sSup>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𝒖</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𝑖𝑛</m:t>
                          </m:r>
                        </m:sub>
                      </m:sSub>
                    </m:oMath>
                  </a14:m>
                  <a:endParaRPr lang="zh-CN" altLang="en-US" dirty="0">
                    <a:latin typeface="等线" panose="02010600030101010101" pitchFamily="2" charset="-122"/>
                    <a:ea typeface="等线" panose="02010600030101010101" pitchFamily="2" charset="-122"/>
                  </a:endParaRPr>
                </a:p>
              </p:txBody>
            </p:sp>
          </mc:Choice>
          <mc:Fallback>
            <p:sp>
              <p:nvSpPr>
                <p:cNvPr id="38" name="TextBox 22">
                  <a:extLst>
                    <a:ext uri="{FF2B5EF4-FFF2-40B4-BE49-F238E27FC236}">
                      <a16:creationId xmlns:a16="http://schemas.microsoft.com/office/drawing/2014/main" id="{165D3D0B-CA99-4C87-8D18-6A36EBBAE97C}"/>
                    </a:ext>
                  </a:extLst>
                </p:cNvPr>
                <p:cNvSpPr txBox="1">
                  <a:spLocks noRot="1" noChangeAspect="1" noMove="1" noResize="1" noEditPoints="1" noAdjustHandles="1" noChangeArrowheads="1" noChangeShapeType="1" noTextEdit="1"/>
                </p:cNvSpPr>
                <p:nvPr/>
              </p:nvSpPr>
              <p:spPr>
                <a:xfrm>
                  <a:off x="6084170" y="2764838"/>
                  <a:ext cx="1669538" cy="4315707"/>
                </a:xfrm>
                <a:prstGeom prst="rect">
                  <a:avLst/>
                </a:prstGeom>
                <a:blipFill>
                  <a:blip r:embed="rId2"/>
                  <a:stretch>
                    <a:fillRect l="-1144" b="-13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TextBox 23">
                  <a:extLst>
                    <a:ext uri="{FF2B5EF4-FFF2-40B4-BE49-F238E27FC236}">
                      <a16:creationId xmlns:a16="http://schemas.microsoft.com/office/drawing/2014/main" id="{B8334960-E6EE-49D7-AABC-B39C87C6C547}"/>
                    </a:ext>
                  </a:extLst>
                </p:cNvPr>
                <p:cNvSpPr txBox="1"/>
                <p:nvPr/>
              </p:nvSpPr>
              <p:spPr>
                <a:xfrm>
                  <a:off x="6109640" y="2476479"/>
                  <a:ext cx="1008112" cy="330051"/>
                </a:xfrm>
                <a:prstGeom prst="rect">
                  <a:avLst/>
                </a:prstGeom>
                <a:noFill/>
              </p:spPr>
              <p:txBody>
                <a:bodyPr wrap="square" lIns="94115" tIns="0" rIns="94115" bIns="0" rtlCol="0" anchor="t">
                  <a:spAutoFit/>
                </a:bodyPr>
                <a:lstStyle/>
                <a:p>
                  <a:pPr>
                    <a:lnSpc>
                      <a:spcPct val="150000"/>
                    </a:lnSpc>
                  </a:pPr>
                  <a:r>
                    <a:rPr lang="zh-CN" altLang="en-US" sz="1400" b="1" dirty="0">
                      <a:solidFill>
                        <a:schemeClr val="bg1">
                          <a:lumMod val="50000"/>
                        </a:schemeClr>
                      </a:solidFill>
                      <a:latin typeface="微软雅黑" pitchFamily="34" charset="-122"/>
                      <a:ea typeface="微软雅黑" pitchFamily="34" charset="-122"/>
                      <a:cs typeface="华文黑体" pitchFamily="2" charset="-122"/>
                    </a:rPr>
                    <a:t>求解</a:t>
                  </a: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sz="14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endParaRPr lang="zh-CN" altLang="en-US" sz="1400" b="1" dirty="0">
                    <a:solidFill>
                      <a:schemeClr val="bg1">
                        <a:lumMod val="50000"/>
                      </a:schemeClr>
                    </a:solidFill>
                    <a:latin typeface="微软雅黑" pitchFamily="34" charset="-122"/>
                    <a:ea typeface="微软雅黑" pitchFamily="34" charset="-122"/>
                    <a:cs typeface="华文黑体" pitchFamily="2" charset="-122"/>
                  </a:endParaRPr>
                </a:p>
              </p:txBody>
            </p:sp>
          </mc:Choice>
          <mc:Fallback>
            <p:sp>
              <p:nvSpPr>
                <p:cNvPr id="39" name="TextBox 23">
                  <a:extLst>
                    <a:ext uri="{FF2B5EF4-FFF2-40B4-BE49-F238E27FC236}">
                      <a16:creationId xmlns:a16="http://schemas.microsoft.com/office/drawing/2014/main" id="{B8334960-E6EE-49D7-AABC-B39C87C6C547}"/>
                    </a:ext>
                  </a:extLst>
                </p:cNvPr>
                <p:cNvSpPr txBox="1">
                  <a:spLocks noRot="1" noChangeAspect="1" noMove="1" noResize="1" noEditPoints="1" noAdjustHandles="1" noChangeArrowheads="1" noChangeShapeType="1" noTextEdit="1"/>
                </p:cNvSpPr>
                <p:nvPr/>
              </p:nvSpPr>
              <p:spPr>
                <a:xfrm>
                  <a:off x="6109640" y="2476479"/>
                  <a:ext cx="1008112" cy="330051"/>
                </a:xfrm>
                <a:prstGeom prst="rect">
                  <a:avLst/>
                </a:prstGeom>
                <a:blipFill>
                  <a:blip r:embed="rId3"/>
                  <a:stretch>
                    <a:fillRect l="-711" b="-26415"/>
                  </a:stretch>
                </a:blipFill>
              </p:spPr>
              <p:txBody>
                <a:bodyPr/>
                <a:lstStyle/>
                <a:p>
                  <a:r>
                    <a:rPr lang="zh-CN" altLang="en-US">
                      <a:noFill/>
                    </a:rPr>
                    <a:t> </a:t>
                  </a:r>
                </a:p>
              </p:txBody>
            </p:sp>
          </mc:Fallback>
        </mc:AlternateContent>
      </p:grpSp>
      <p:pic>
        <p:nvPicPr>
          <p:cNvPr id="4" name="图片 3">
            <a:extLst>
              <a:ext uri="{FF2B5EF4-FFF2-40B4-BE49-F238E27FC236}">
                <a16:creationId xmlns:a16="http://schemas.microsoft.com/office/drawing/2014/main" id="{D6F2DB32-553D-4A97-40EC-00F144A347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17080" y="2435499"/>
            <a:ext cx="3037840" cy="2531110"/>
          </a:xfrm>
          <a:prstGeom prst="rect">
            <a:avLst/>
          </a:prstGeom>
          <a:noFill/>
          <a:ln>
            <a:noFill/>
          </a:ln>
        </p:spPr>
      </p:pic>
    </p:spTree>
    <p:extLst>
      <p:ext uri="{BB962C8B-B14F-4D97-AF65-F5344CB8AC3E}">
        <p14:creationId xmlns:p14="http://schemas.microsoft.com/office/powerpoint/2010/main" val="336004122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128AA0D6-3667-41D7-96A9-8F36218E9CBF}"/>
              </a:ext>
            </a:extLst>
          </p:cNvPr>
          <p:cNvSpPr txBox="1"/>
          <p:nvPr/>
        </p:nvSpPr>
        <p:spPr>
          <a:xfrm>
            <a:off x="124287" y="248574"/>
            <a:ext cx="4475422" cy="523220"/>
          </a:xfrm>
          <a:prstGeom prst="rect">
            <a:avLst/>
          </a:prstGeom>
          <a:noFill/>
        </p:spPr>
        <p:txBody>
          <a:bodyPr wrap="square" rtlCol="0">
            <a:spAutoFit/>
          </a:bodyPr>
          <a:lstStyle/>
          <a:p>
            <a:pPr marL="0" indent="0" algn="ctr">
              <a:buNone/>
            </a:pPr>
            <a:r>
              <a:rPr lang="en-US" altLang="zh-CN" sz="2800" b="1" dirty="0">
                <a:solidFill>
                  <a:schemeClr val="bg1">
                    <a:lumMod val="50000"/>
                  </a:schemeClr>
                </a:solidFill>
                <a:latin typeface="+mj-ea"/>
                <a:ea typeface="+mj-ea"/>
              </a:rPr>
              <a:t>2</a:t>
            </a:r>
            <a:r>
              <a:rPr lang="en-US" altLang="zh-CN" sz="2800" b="1" dirty="0">
                <a:solidFill>
                  <a:schemeClr val="bg1">
                    <a:lumMod val="50000"/>
                  </a:schemeClr>
                </a:solidFill>
                <a:latin typeface="Agency FB" panose="020B0503020202020204" pitchFamily="34" charset="0"/>
                <a:ea typeface="微软雅黑" panose="020B0503020204020204" pitchFamily="34" charset="-122"/>
              </a:rPr>
              <a:t>. </a:t>
            </a:r>
            <a:r>
              <a:rPr lang="zh-CN" altLang="en-US" sz="2800" b="1" dirty="0">
                <a:solidFill>
                  <a:schemeClr val="bg1">
                    <a:lumMod val="50000"/>
                  </a:schemeClr>
                </a:solidFill>
                <a:latin typeface="Agency FB" panose="020B0503020202020204" pitchFamily="34" charset="0"/>
                <a:ea typeface="微软雅黑" panose="020B0503020204020204" pitchFamily="34" charset="-122"/>
              </a:rPr>
              <a:t>研究工作</a:t>
            </a:r>
            <a:r>
              <a:rPr lang="en-US" altLang="zh-CN" sz="2800" b="1" dirty="0">
                <a:solidFill>
                  <a:schemeClr val="bg1">
                    <a:lumMod val="50000"/>
                  </a:schemeClr>
                </a:solidFill>
                <a:latin typeface="Agency FB" panose="020B0503020202020204" pitchFamily="34" charset="0"/>
                <a:ea typeface="微软雅黑" panose="020B0503020204020204" pitchFamily="34" charset="-122"/>
              </a:rPr>
              <a:t>——</a:t>
            </a:r>
            <a:r>
              <a:rPr lang="zh-CN" altLang="en-US" sz="2800" b="1" dirty="0">
                <a:solidFill>
                  <a:schemeClr val="bg1">
                    <a:lumMod val="50000"/>
                  </a:schemeClr>
                </a:solidFill>
                <a:latin typeface="Agency FB" panose="020B0503020202020204" pitchFamily="34" charset="0"/>
                <a:ea typeface="微软雅黑" panose="020B0503020204020204" pitchFamily="34" charset="-122"/>
              </a:rPr>
              <a:t>效果展示</a:t>
            </a:r>
            <a:endParaRPr lang="en-US" altLang="zh-CN" sz="2800" b="1" dirty="0">
              <a:solidFill>
                <a:schemeClr val="bg1">
                  <a:lumMod val="50000"/>
                </a:schemeClr>
              </a:solidFill>
              <a:latin typeface="Agency FB" panose="020B0503020202020204" pitchFamily="34" charset="0"/>
              <a:ea typeface="微软雅黑" panose="020B0503020204020204" pitchFamily="34" charset="-122"/>
            </a:endParaRPr>
          </a:p>
        </p:txBody>
      </p:sp>
      <p:pic>
        <p:nvPicPr>
          <p:cNvPr id="2" name="图片 1" descr="图示&#10;&#10;描述已自动生成">
            <a:extLst>
              <a:ext uri="{FF2B5EF4-FFF2-40B4-BE49-F238E27FC236}">
                <a16:creationId xmlns:a16="http://schemas.microsoft.com/office/drawing/2014/main" id="{CD55F1EC-B2ED-7DDA-30FA-4F72EEC79546}"/>
              </a:ext>
            </a:extLst>
          </p:cNvPr>
          <p:cNvPicPr>
            <a:picLocks noChangeAspect="1"/>
          </p:cNvPicPr>
          <p:nvPr/>
        </p:nvPicPr>
        <p:blipFill>
          <a:blip r:embed="rId2"/>
          <a:stretch>
            <a:fillRect/>
          </a:stretch>
        </p:blipFill>
        <p:spPr>
          <a:xfrm>
            <a:off x="1869786" y="1933575"/>
            <a:ext cx="4112448" cy="3422196"/>
          </a:xfrm>
          <a:prstGeom prst="rect">
            <a:avLst/>
          </a:prstGeom>
        </p:spPr>
      </p:pic>
      <p:pic>
        <p:nvPicPr>
          <p:cNvPr id="3" name="图片 2">
            <a:extLst>
              <a:ext uri="{FF2B5EF4-FFF2-40B4-BE49-F238E27FC236}">
                <a16:creationId xmlns:a16="http://schemas.microsoft.com/office/drawing/2014/main" id="{87EAB050-FC4C-9630-C9AD-DB5C23769BC4}"/>
              </a:ext>
            </a:extLst>
          </p:cNvPr>
          <p:cNvPicPr>
            <a:picLocks noChangeAspect="1"/>
          </p:cNvPicPr>
          <p:nvPr/>
        </p:nvPicPr>
        <p:blipFill>
          <a:blip r:embed="rId3"/>
          <a:stretch>
            <a:fillRect/>
          </a:stretch>
        </p:blipFill>
        <p:spPr>
          <a:xfrm>
            <a:off x="6209768" y="1257300"/>
            <a:ext cx="4744085" cy="2171700"/>
          </a:xfrm>
          <a:prstGeom prst="rect">
            <a:avLst/>
          </a:prstGeom>
        </p:spPr>
      </p:pic>
      <p:pic>
        <p:nvPicPr>
          <p:cNvPr id="5" name="图片 4" descr="蓝色的球&#10;&#10;描述已自动生成">
            <a:extLst>
              <a:ext uri="{FF2B5EF4-FFF2-40B4-BE49-F238E27FC236}">
                <a16:creationId xmlns:a16="http://schemas.microsoft.com/office/drawing/2014/main" id="{1464D45C-4861-D8FA-D9D6-C7D5F6A328AC}"/>
              </a:ext>
            </a:extLst>
          </p:cNvPr>
          <p:cNvPicPr>
            <a:picLocks noChangeAspect="1"/>
          </p:cNvPicPr>
          <p:nvPr/>
        </p:nvPicPr>
        <p:blipFill>
          <a:blip r:embed="rId4"/>
          <a:stretch>
            <a:fillRect/>
          </a:stretch>
        </p:blipFill>
        <p:spPr>
          <a:xfrm>
            <a:off x="6209768" y="4281986"/>
            <a:ext cx="5274310" cy="775970"/>
          </a:xfrm>
          <a:prstGeom prst="rect">
            <a:avLst/>
          </a:prstGeom>
        </p:spPr>
      </p:pic>
    </p:spTree>
    <p:extLst>
      <p:ext uri="{BB962C8B-B14F-4D97-AF65-F5344CB8AC3E}">
        <p14:creationId xmlns:p14="http://schemas.microsoft.com/office/powerpoint/2010/main" val="4258307764"/>
      </p:ext>
    </p:extLst>
  </p:cSld>
  <p:clrMapOvr>
    <a:masterClrMapping/>
  </p:clrMapOvr>
  <p:transition spd="med">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D078D5A5-627E-4CFC-886A-DDE7462B544B}"/>
              </a:ext>
            </a:extLst>
          </p:cNvPr>
          <p:cNvSpPr txBox="1"/>
          <p:nvPr/>
        </p:nvSpPr>
        <p:spPr>
          <a:xfrm>
            <a:off x="124287" y="248574"/>
            <a:ext cx="22584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lumMod val="50000"/>
                  </a:prstClr>
                </a:solidFill>
                <a:effectLst/>
                <a:uLnTx/>
                <a:uFillTx/>
                <a:latin typeface="宋体" panose="02010600030101010101" pitchFamily="2" charset="-122"/>
                <a:ea typeface="宋体" panose="02010600030101010101" pitchFamily="2" charset="-122"/>
                <a:cs typeface="+mn-cs"/>
              </a:rPr>
              <a:t>3</a:t>
            </a:r>
            <a:r>
              <a:rPr kumimoji="0" lang="en-US" altLang="zh-CN"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rPr>
              <a:t>. </a:t>
            </a:r>
            <a:r>
              <a:rPr kumimoji="0" lang="zh-CN" altLang="en-US"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rPr>
              <a:t>创新点</a:t>
            </a:r>
            <a:endParaRPr kumimoji="0" lang="en-US" altLang="zh-CN"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endParaRPr>
          </a:p>
        </p:txBody>
      </p:sp>
      <p:grpSp>
        <p:nvGrpSpPr>
          <p:cNvPr id="76" name="组合 7">
            <a:extLst>
              <a:ext uri="{FF2B5EF4-FFF2-40B4-BE49-F238E27FC236}">
                <a16:creationId xmlns:a16="http://schemas.microsoft.com/office/drawing/2014/main" id="{4FE77C7A-504B-41A2-B158-784878F30376}"/>
              </a:ext>
            </a:extLst>
          </p:cNvPr>
          <p:cNvGrpSpPr/>
          <p:nvPr/>
        </p:nvGrpSpPr>
        <p:grpSpPr>
          <a:xfrm>
            <a:off x="2194834" y="1540066"/>
            <a:ext cx="589447" cy="606748"/>
            <a:chOff x="1463339" y="1072758"/>
            <a:chExt cx="1546058" cy="1546058"/>
          </a:xfrm>
          <a:effectLst>
            <a:outerShdw blurRad="330200" dist="215900" dir="6900000" sx="81000" sy="81000" algn="t" rotWithShape="0">
              <a:prstClr val="black">
                <a:alpha val="42000"/>
              </a:prstClr>
            </a:outerShdw>
          </a:effectLst>
        </p:grpSpPr>
        <p:sp>
          <p:nvSpPr>
            <p:cNvPr id="77" name="同心圆 8">
              <a:extLst>
                <a:ext uri="{FF2B5EF4-FFF2-40B4-BE49-F238E27FC236}">
                  <a16:creationId xmlns:a16="http://schemas.microsoft.com/office/drawing/2014/main" id="{D2A19DD0-C283-4836-AC80-81744DAD03F4}"/>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78" name="椭圆 77">
              <a:extLst>
                <a:ext uri="{FF2B5EF4-FFF2-40B4-BE49-F238E27FC236}">
                  <a16:creationId xmlns:a16="http://schemas.microsoft.com/office/drawing/2014/main" id="{ED5C8319-0808-4D34-9590-DB6D3F6AB0D4}"/>
                </a:ext>
              </a:extLst>
            </p:cNvPr>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79" name="椭圆 78">
            <a:extLst>
              <a:ext uri="{FF2B5EF4-FFF2-40B4-BE49-F238E27FC236}">
                <a16:creationId xmlns:a16="http://schemas.microsoft.com/office/drawing/2014/main" id="{C5CF4148-8F67-4966-9C0D-877CC9862CAF}"/>
              </a:ext>
            </a:extLst>
          </p:cNvPr>
          <p:cNvSpPr/>
          <p:nvPr/>
        </p:nvSpPr>
        <p:spPr>
          <a:xfrm>
            <a:off x="2266499" y="1613835"/>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90" name="TextBox 21">
            <a:extLst>
              <a:ext uri="{FF2B5EF4-FFF2-40B4-BE49-F238E27FC236}">
                <a16:creationId xmlns:a16="http://schemas.microsoft.com/office/drawing/2014/main" id="{DD5720C1-5D8A-4C5D-8773-4C97545187C5}"/>
              </a:ext>
            </a:extLst>
          </p:cNvPr>
          <p:cNvSpPr txBox="1"/>
          <p:nvPr/>
        </p:nvSpPr>
        <p:spPr>
          <a:xfrm>
            <a:off x="2973771" y="1595090"/>
            <a:ext cx="7681787" cy="1613070"/>
          </a:xfrm>
          <a:prstGeom prst="rect">
            <a:avLst/>
          </a:prstGeom>
          <a:noFill/>
        </p:spPr>
        <p:txBody>
          <a:bodyPr wrap="square" lIns="94115" tIns="0" rIns="94115" bIns="0" rtlCol="0" anchor="t">
            <a:spAutoFit/>
          </a:bodyPr>
          <a:lstStyle/>
          <a:p>
            <a:pPr>
              <a:lnSpc>
                <a:spcPct val="150000"/>
              </a:lnSpc>
            </a:pPr>
            <a:r>
              <a:rPr lang="zh-CN" altLang="en-US" b="1" dirty="0">
                <a:solidFill>
                  <a:schemeClr val="bg1">
                    <a:lumMod val="50000"/>
                  </a:schemeClr>
                </a:solidFill>
                <a:latin typeface="微软雅黑" pitchFamily="34" charset="-122"/>
                <a:ea typeface="微软雅黑" pitchFamily="34" charset="-122"/>
                <a:cs typeface="华文黑体" pitchFamily="2" charset="-122"/>
              </a:rPr>
              <a:t>文章首先提出了一个有效地动画封闭形式的圆形波纹的解析解。然后，文章展示了如何适应基本解决方案</a:t>
            </a:r>
            <a:r>
              <a:rPr lang="en-US" altLang="zh-CN" b="1" dirty="0">
                <a:solidFill>
                  <a:schemeClr val="bg1">
                    <a:lumMod val="50000"/>
                  </a:schemeClr>
                </a:solidFill>
                <a:latin typeface="微软雅黑" pitchFamily="34" charset="-122"/>
                <a:ea typeface="微软雅黑" pitchFamily="34" charset="-122"/>
                <a:cs typeface="华文黑体" pitchFamily="2" charset="-122"/>
              </a:rPr>
              <a:t>(MFS)</a:t>
            </a:r>
            <a:r>
              <a:rPr lang="zh-CN" altLang="en-US" b="1" dirty="0">
                <a:solidFill>
                  <a:schemeClr val="bg1">
                    <a:lumMod val="50000"/>
                  </a:schemeClr>
                </a:solidFill>
                <a:latin typeface="微软雅黑" pitchFamily="34" charset="-122"/>
                <a:ea typeface="微软雅黑" pitchFamily="34" charset="-122"/>
                <a:cs typeface="华文黑体" pitchFamily="2" charset="-122"/>
              </a:rPr>
              <a:t>的方法来创建与复杂障碍物相互作用的环境波。随后，文章提出了一种新的基于小波的离散化方法，该方法优于目前最先进的</a:t>
            </a:r>
            <a:r>
              <a:rPr lang="en-US" altLang="zh-CN" b="1" dirty="0">
                <a:solidFill>
                  <a:schemeClr val="bg1">
                    <a:lumMod val="50000"/>
                  </a:schemeClr>
                </a:solidFill>
                <a:latin typeface="微软雅黑" pitchFamily="34" charset="-122"/>
                <a:ea typeface="微软雅黑" pitchFamily="34" charset="-122"/>
                <a:cs typeface="华文黑体" pitchFamily="2" charset="-122"/>
              </a:rPr>
              <a:t>MFS</a:t>
            </a:r>
            <a:r>
              <a:rPr lang="zh-CN" altLang="en-US" b="1" dirty="0">
                <a:solidFill>
                  <a:schemeClr val="bg1">
                    <a:lumMod val="50000"/>
                  </a:schemeClr>
                </a:solidFill>
                <a:latin typeface="微软雅黑" pitchFamily="34" charset="-122"/>
                <a:ea typeface="微软雅黑" pitchFamily="34" charset="-122"/>
                <a:cs typeface="华文黑体" pitchFamily="2" charset="-122"/>
              </a:rPr>
              <a:t>方法，用于模拟具有移动障碍物的时变水面波。</a:t>
            </a:r>
            <a:endParaRPr lang="zh-CN" altLang="en-US" b="1" dirty="0">
              <a:solidFill>
                <a:schemeClr val="bg1">
                  <a:lumMod val="50000"/>
                </a:schemeClr>
              </a:solidFill>
              <a:latin typeface="微软雅黑" pitchFamily="34" charset="-122"/>
              <a:ea typeface="微软雅黑" pitchFamily="34" charset="-122"/>
            </a:endParaRPr>
          </a:p>
        </p:txBody>
      </p:sp>
      <p:sp>
        <p:nvSpPr>
          <p:cNvPr id="93" name="TextBox 23">
            <a:extLst>
              <a:ext uri="{FF2B5EF4-FFF2-40B4-BE49-F238E27FC236}">
                <a16:creationId xmlns:a16="http://schemas.microsoft.com/office/drawing/2014/main" id="{5F85D674-5419-419F-9A28-9AAD97A79EDB}"/>
              </a:ext>
            </a:extLst>
          </p:cNvPr>
          <p:cNvSpPr txBox="1"/>
          <p:nvPr/>
        </p:nvSpPr>
        <p:spPr>
          <a:xfrm>
            <a:off x="2973772" y="3560027"/>
            <a:ext cx="7532498" cy="782074"/>
          </a:xfrm>
          <a:prstGeom prst="rect">
            <a:avLst/>
          </a:prstGeom>
          <a:noFill/>
        </p:spPr>
        <p:txBody>
          <a:bodyPr wrap="square" lIns="94115" tIns="0" rIns="94115" bIns="0" rtlCol="0" anchor="t">
            <a:spAutoFit/>
          </a:bodyPr>
          <a:lstStyle/>
          <a:p>
            <a:pPr>
              <a:lnSpc>
                <a:spcPct val="150000"/>
              </a:lnSpc>
            </a:pPr>
            <a:r>
              <a:rPr lang="zh-CN" altLang="en-US" b="1" dirty="0">
                <a:solidFill>
                  <a:schemeClr val="bg1">
                    <a:lumMod val="50000"/>
                  </a:schemeClr>
                </a:solidFill>
                <a:latin typeface="微软雅黑" pitchFamily="34" charset="-122"/>
                <a:ea typeface="微软雅黑" pitchFamily="34" charset="-122"/>
                <a:cs typeface="华文黑体" pitchFamily="2" charset="-122"/>
              </a:rPr>
              <a:t>文章的结果具有高分辨率的空间细节，与复杂边界的相互作用，以及能够模拟大型开放海洋域。</a:t>
            </a:r>
          </a:p>
        </p:txBody>
      </p:sp>
      <p:sp>
        <p:nvSpPr>
          <p:cNvPr id="97" name="TextBox 26">
            <a:extLst>
              <a:ext uri="{FF2B5EF4-FFF2-40B4-BE49-F238E27FC236}">
                <a16:creationId xmlns:a16="http://schemas.microsoft.com/office/drawing/2014/main" id="{16909648-6993-4200-93C3-4BD4096DCBC9}"/>
              </a:ext>
            </a:extLst>
          </p:cNvPr>
          <p:cNvSpPr txBox="1"/>
          <p:nvPr/>
        </p:nvSpPr>
        <p:spPr>
          <a:xfrm>
            <a:off x="2266500" y="1650946"/>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grpSp>
        <p:nvGrpSpPr>
          <p:cNvPr id="2" name="组合 1">
            <a:extLst>
              <a:ext uri="{FF2B5EF4-FFF2-40B4-BE49-F238E27FC236}">
                <a16:creationId xmlns:a16="http://schemas.microsoft.com/office/drawing/2014/main" id="{90E4A04D-E357-4841-B35A-506E59E36FB5}"/>
              </a:ext>
            </a:extLst>
          </p:cNvPr>
          <p:cNvGrpSpPr/>
          <p:nvPr/>
        </p:nvGrpSpPr>
        <p:grpSpPr>
          <a:xfrm>
            <a:off x="2186870" y="3551828"/>
            <a:ext cx="589447" cy="606748"/>
            <a:chOff x="2152644" y="2544122"/>
            <a:chExt cx="589447" cy="606748"/>
          </a:xfrm>
        </p:grpSpPr>
        <p:grpSp>
          <p:nvGrpSpPr>
            <p:cNvPr id="80" name="组合 11">
              <a:extLst>
                <a:ext uri="{FF2B5EF4-FFF2-40B4-BE49-F238E27FC236}">
                  <a16:creationId xmlns:a16="http://schemas.microsoft.com/office/drawing/2014/main" id="{3BB19D28-B1D9-4B99-87EE-4A5EAD78D614}"/>
                </a:ext>
              </a:extLst>
            </p:cNvPr>
            <p:cNvGrpSpPr/>
            <p:nvPr/>
          </p:nvGrpSpPr>
          <p:grpSpPr>
            <a:xfrm>
              <a:off x="2152644" y="2544122"/>
              <a:ext cx="589447" cy="606748"/>
              <a:chOff x="1463339" y="1072758"/>
              <a:chExt cx="1546058" cy="1546058"/>
            </a:xfrm>
            <a:effectLst>
              <a:outerShdw blurRad="330200" dist="215900" dir="6900000" sx="81000" sy="81000" algn="t" rotWithShape="0">
                <a:prstClr val="black">
                  <a:alpha val="49000"/>
                </a:prstClr>
              </a:outerShdw>
            </a:effectLst>
          </p:grpSpPr>
          <p:sp>
            <p:nvSpPr>
              <p:cNvPr id="81" name="同心圆 12">
                <a:extLst>
                  <a:ext uri="{FF2B5EF4-FFF2-40B4-BE49-F238E27FC236}">
                    <a16:creationId xmlns:a16="http://schemas.microsoft.com/office/drawing/2014/main" id="{F15B9283-89C8-4ADB-BD97-E7713148523A}"/>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82" name="椭圆 81">
                <a:extLst>
                  <a:ext uri="{FF2B5EF4-FFF2-40B4-BE49-F238E27FC236}">
                    <a16:creationId xmlns:a16="http://schemas.microsoft.com/office/drawing/2014/main" id="{D4CA00CA-9531-4798-BB3A-654C11BC53BE}"/>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83" name="椭圆 82">
              <a:extLst>
                <a:ext uri="{FF2B5EF4-FFF2-40B4-BE49-F238E27FC236}">
                  <a16:creationId xmlns:a16="http://schemas.microsoft.com/office/drawing/2014/main" id="{0CE49517-5758-41CB-8406-27036E098DC6}"/>
                </a:ext>
              </a:extLst>
            </p:cNvPr>
            <p:cNvSpPr/>
            <p:nvPr/>
          </p:nvSpPr>
          <p:spPr>
            <a:xfrm>
              <a:off x="2224309" y="2617890"/>
              <a:ext cx="446118"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98" name="TextBox 27">
              <a:extLst>
                <a:ext uri="{FF2B5EF4-FFF2-40B4-BE49-F238E27FC236}">
                  <a16:creationId xmlns:a16="http://schemas.microsoft.com/office/drawing/2014/main" id="{BD5A5D86-C17B-4D20-9537-4E301BF9E489}"/>
                </a:ext>
              </a:extLst>
            </p:cNvPr>
            <p:cNvSpPr txBox="1"/>
            <p:nvPr/>
          </p:nvSpPr>
          <p:spPr>
            <a:xfrm>
              <a:off x="2219604" y="2700666"/>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02</a:t>
              </a:r>
              <a:endParaRPr lang="zh-CN" altLang="en-US" dirty="0">
                <a:solidFill>
                  <a:schemeClr val="bg1"/>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380357690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strVal val="2/3*#ppt_w"/>
                                          </p:val>
                                        </p:tav>
                                        <p:tav tm="100000">
                                          <p:val>
                                            <p:strVal val="#ppt_w"/>
                                          </p:val>
                                        </p:tav>
                                      </p:tavLst>
                                    </p:anim>
                                    <p:anim calcmode="lin" valueType="num">
                                      <p:cBhvr>
                                        <p:cTn id="8" dur="500" fill="hold"/>
                                        <p:tgtEl>
                                          <p:spTgt spid="76"/>
                                        </p:tgtEl>
                                        <p:attrNameLst>
                                          <p:attrName>ppt_h</p:attrName>
                                        </p:attrNameLst>
                                      </p:cBhvr>
                                      <p:tavLst>
                                        <p:tav tm="0">
                                          <p:val>
                                            <p:strVal val="2/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strVal val="4/3*#ppt_w"/>
                                          </p:val>
                                        </p:tav>
                                        <p:tav tm="100000">
                                          <p:val>
                                            <p:strVal val="#ppt_w"/>
                                          </p:val>
                                        </p:tav>
                                      </p:tavLst>
                                    </p:anim>
                                    <p:anim calcmode="lin" valueType="num">
                                      <p:cBhvr>
                                        <p:cTn id="12" dur="500" fill="hold"/>
                                        <p:tgtEl>
                                          <p:spTgt spid="79"/>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anim calcmode="lin" valueType="num">
                                      <p:cBhvr>
                                        <p:cTn id="15" dur="500" fill="hold"/>
                                        <p:tgtEl>
                                          <p:spTgt spid="97"/>
                                        </p:tgtEl>
                                        <p:attrNameLst>
                                          <p:attrName>ppt_w</p:attrName>
                                        </p:attrNameLst>
                                      </p:cBhvr>
                                      <p:tavLst>
                                        <p:tav tm="0">
                                          <p:val>
                                            <p:strVal val="4/3*#ppt_w"/>
                                          </p:val>
                                        </p:tav>
                                        <p:tav tm="100000">
                                          <p:val>
                                            <p:strVal val="#ppt_w"/>
                                          </p:val>
                                        </p:tav>
                                      </p:tavLst>
                                    </p:anim>
                                    <p:anim calcmode="lin" valueType="num">
                                      <p:cBhvr>
                                        <p:cTn id="16" dur="500" fill="hold"/>
                                        <p:tgtEl>
                                          <p:spTgt spid="9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D078D5A5-627E-4CFC-886A-DDE7462B544B}"/>
              </a:ext>
            </a:extLst>
          </p:cNvPr>
          <p:cNvSpPr txBox="1"/>
          <p:nvPr/>
        </p:nvSpPr>
        <p:spPr>
          <a:xfrm>
            <a:off x="124287" y="248574"/>
            <a:ext cx="225846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lumMod val="50000"/>
                  </a:prstClr>
                </a:solidFill>
                <a:effectLst/>
                <a:uLnTx/>
                <a:uFillTx/>
                <a:latin typeface="宋体" panose="02010600030101010101" pitchFamily="2" charset="-122"/>
                <a:ea typeface="宋体" panose="02010600030101010101" pitchFamily="2" charset="-122"/>
                <a:cs typeface="+mn-cs"/>
              </a:rPr>
              <a:t>4</a:t>
            </a:r>
            <a:r>
              <a:rPr kumimoji="0" lang="en-US" altLang="zh-CN"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rPr>
              <a:t>. </a:t>
            </a:r>
            <a:r>
              <a:rPr kumimoji="0" lang="zh-CN" altLang="en-US"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rPr>
              <a:t>局限性</a:t>
            </a:r>
            <a:endParaRPr kumimoji="0" lang="en-US" altLang="zh-CN" sz="2800" b="1" i="0" u="none" strike="noStrike" kern="1200" cap="none" spc="0" normalizeH="0" baseline="0" noProof="0" dirty="0">
              <a:ln>
                <a:noFill/>
              </a:ln>
              <a:solidFill>
                <a:prstClr val="white">
                  <a:lumMod val="50000"/>
                </a:prstClr>
              </a:solidFill>
              <a:effectLst/>
              <a:uLnTx/>
              <a:uFillTx/>
              <a:latin typeface="Agency FB" panose="020B0503020202020204" pitchFamily="34" charset="0"/>
              <a:ea typeface="微软雅黑" panose="020B0503020204020204" pitchFamily="34" charset="-122"/>
              <a:cs typeface="+mn-cs"/>
            </a:endParaRPr>
          </a:p>
        </p:txBody>
      </p:sp>
      <p:grpSp>
        <p:nvGrpSpPr>
          <p:cNvPr id="76" name="组合 7">
            <a:extLst>
              <a:ext uri="{FF2B5EF4-FFF2-40B4-BE49-F238E27FC236}">
                <a16:creationId xmlns:a16="http://schemas.microsoft.com/office/drawing/2014/main" id="{4FE77C7A-504B-41A2-B158-784878F30376}"/>
              </a:ext>
            </a:extLst>
          </p:cNvPr>
          <p:cNvGrpSpPr/>
          <p:nvPr/>
        </p:nvGrpSpPr>
        <p:grpSpPr>
          <a:xfrm>
            <a:off x="2194834" y="1540066"/>
            <a:ext cx="589447" cy="606748"/>
            <a:chOff x="1463339" y="1072758"/>
            <a:chExt cx="1546058" cy="1546058"/>
          </a:xfrm>
          <a:effectLst>
            <a:outerShdw blurRad="330200" dist="215900" dir="6900000" sx="81000" sy="81000" algn="t" rotWithShape="0">
              <a:prstClr val="black">
                <a:alpha val="42000"/>
              </a:prstClr>
            </a:outerShdw>
          </a:effectLst>
        </p:grpSpPr>
        <p:sp>
          <p:nvSpPr>
            <p:cNvPr id="77" name="同心圆 8">
              <a:extLst>
                <a:ext uri="{FF2B5EF4-FFF2-40B4-BE49-F238E27FC236}">
                  <a16:creationId xmlns:a16="http://schemas.microsoft.com/office/drawing/2014/main" id="{D2A19DD0-C283-4836-AC80-81744DAD03F4}"/>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78" name="椭圆 77">
              <a:extLst>
                <a:ext uri="{FF2B5EF4-FFF2-40B4-BE49-F238E27FC236}">
                  <a16:creationId xmlns:a16="http://schemas.microsoft.com/office/drawing/2014/main" id="{ED5C8319-0808-4D34-9590-DB6D3F6AB0D4}"/>
                </a:ext>
              </a:extLst>
            </p:cNvPr>
            <p:cNvSpPr/>
            <p:nvPr/>
          </p:nvSpPr>
          <p:spPr>
            <a:xfrm>
              <a:off x="1484232" y="1093651"/>
              <a:ext cx="1504274" cy="1504274"/>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79" name="椭圆 78">
            <a:extLst>
              <a:ext uri="{FF2B5EF4-FFF2-40B4-BE49-F238E27FC236}">
                <a16:creationId xmlns:a16="http://schemas.microsoft.com/office/drawing/2014/main" id="{C5CF4148-8F67-4966-9C0D-877CC9862CAF}"/>
              </a:ext>
            </a:extLst>
          </p:cNvPr>
          <p:cNvSpPr/>
          <p:nvPr/>
        </p:nvSpPr>
        <p:spPr>
          <a:xfrm>
            <a:off x="2266499" y="1613835"/>
            <a:ext cx="446118" cy="459210"/>
          </a:xfrm>
          <a:prstGeom prst="ellipse">
            <a:avLst/>
          </a:prstGeom>
          <a:solidFill>
            <a:schemeClr val="accent1"/>
          </a:solidFill>
          <a:ln>
            <a:noFill/>
          </a:ln>
          <a:effectLst>
            <a:innerShdw blurRad="114300">
              <a:srgbClr val="D3133C">
                <a:alpha val="14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90" name="TextBox 21">
            <a:extLst>
              <a:ext uri="{FF2B5EF4-FFF2-40B4-BE49-F238E27FC236}">
                <a16:creationId xmlns:a16="http://schemas.microsoft.com/office/drawing/2014/main" id="{DD5720C1-5D8A-4C5D-8773-4C97545187C5}"/>
              </a:ext>
            </a:extLst>
          </p:cNvPr>
          <p:cNvSpPr txBox="1"/>
          <p:nvPr/>
        </p:nvSpPr>
        <p:spPr>
          <a:xfrm>
            <a:off x="2973771" y="1595090"/>
            <a:ext cx="7681787" cy="1197572"/>
          </a:xfrm>
          <a:prstGeom prst="rect">
            <a:avLst/>
          </a:prstGeom>
          <a:noFill/>
        </p:spPr>
        <p:txBody>
          <a:bodyPr wrap="square" lIns="94115" tIns="0" rIns="94115" bIns="0" rtlCol="0" anchor="t">
            <a:spAutoFit/>
          </a:bodyPr>
          <a:lstStyle/>
          <a:p>
            <a:pPr>
              <a:lnSpc>
                <a:spcPct val="150000"/>
              </a:lnSpc>
            </a:pPr>
            <a:r>
              <a:rPr lang="zh-CN" altLang="en-US" b="1" dirty="0">
                <a:solidFill>
                  <a:schemeClr val="bg1">
                    <a:lumMod val="50000"/>
                  </a:schemeClr>
                </a:solidFill>
                <a:latin typeface="微软雅黑" pitchFamily="34" charset="-122"/>
                <a:ea typeface="微软雅黑" pitchFamily="34" charset="-122"/>
                <a:cs typeface="华文黑体" pitchFamily="2" charset="-122"/>
              </a:rPr>
              <a:t>本文提出的方法是在流体流动方程上加上几个强有力的假设而得到的。首先，该理论假设的波浪振幅较小，因此该方法不适用于模拟较大的倾覆波或飞溅。</a:t>
            </a:r>
            <a:endParaRPr lang="zh-CN" altLang="en-US" b="1" dirty="0">
              <a:solidFill>
                <a:schemeClr val="bg1">
                  <a:lumMod val="50000"/>
                </a:schemeClr>
              </a:solidFill>
              <a:latin typeface="微软雅黑" pitchFamily="34" charset="-122"/>
              <a:ea typeface="微软雅黑" pitchFamily="34" charset="-122"/>
            </a:endParaRPr>
          </a:p>
        </p:txBody>
      </p:sp>
      <p:sp>
        <p:nvSpPr>
          <p:cNvPr id="93" name="TextBox 23">
            <a:extLst>
              <a:ext uri="{FF2B5EF4-FFF2-40B4-BE49-F238E27FC236}">
                <a16:creationId xmlns:a16="http://schemas.microsoft.com/office/drawing/2014/main" id="{5F85D674-5419-419F-9A28-9AAD97A79EDB}"/>
              </a:ext>
            </a:extLst>
          </p:cNvPr>
          <p:cNvSpPr txBox="1"/>
          <p:nvPr/>
        </p:nvSpPr>
        <p:spPr>
          <a:xfrm>
            <a:off x="2973772" y="3560027"/>
            <a:ext cx="7532498" cy="1197572"/>
          </a:xfrm>
          <a:prstGeom prst="rect">
            <a:avLst/>
          </a:prstGeom>
          <a:noFill/>
        </p:spPr>
        <p:txBody>
          <a:bodyPr wrap="square" lIns="94115" tIns="0" rIns="94115" bIns="0" rtlCol="0" anchor="t">
            <a:spAutoFit/>
          </a:bodyPr>
          <a:lstStyle/>
          <a:p>
            <a:pPr>
              <a:lnSpc>
                <a:spcPct val="150000"/>
              </a:lnSpc>
            </a:pPr>
            <a:r>
              <a:rPr lang="zh-CN" altLang="en-US" b="1" dirty="0">
                <a:solidFill>
                  <a:schemeClr val="bg1">
                    <a:lumMod val="50000"/>
                  </a:schemeClr>
                </a:solidFill>
                <a:latin typeface="微软雅黑" pitchFamily="34" charset="-122"/>
                <a:ea typeface="微软雅黑" pitchFamily="34" charset="-122"/>
                <a:cs typeface="华文黑体" pitchFamily="2" charset="-122"/>
              </a:rPr>
              <a:t>只有在水深一定的情况下，该理论才承认这种方便的基本解。本文采用深水假设，当水深显著大于水面波波长时，该假设成立。因此，这种方法将无法动画由不同水深引起的现象，如折射波和波浪浅滩效应。</a:t>
            </a:r>
          </a:p>
        </p:txBody>
      </p:sp>
      <p:sp>
        <p:nvSpPr>
          <p:cNvPr id="97" name="TextBox 26">
            <a:extLst>
              <a:ext uri="{FF2B5EF4-FFF2-40B4-BE49-F238E27FC236}">
                <a16:creationId xmlns:a16="http://schemas.microsoft.com/office/drawing/2014/main" id="{16909648-6993-4200-93C3-4BD4096DCBC9}"/>
              </a:ext>
            </a:extLst>
          </p:cNvPr>
          <p:cNvSpPr txBox="1"/>
          <p:nvPr/>
        </p:nvSpPr>
        <p:spPr>
          <a:xfrm>
            <a:off x="2266500" y="1650946"/>
            <a:ext cx="493970"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01</a:t>
            </a:r>
            <a:endParaRPr lang="zh-CN" altLang="en-US" dirty="0">
              <a:solidFill>
                <a:schemeClr val="bg1"/>
              </a:solidFill>
              <a:latin typeface="DFGothic-EB" panose="02010609010101010101" pitchFamily="1" charset="-128"/>
              <a:ea typeface="DFGothic-EB" panose="02010609010101010101" pitchFamily="1" charset="-128"/>
            </a:endParaRPr>
          </a:p>
        </p:txBody>
      </p:sp>
      <p:grpSp>
        <p:nvGrpSpPr>
          <p:cNvPr id="2" name="组合 1">
            <a:extLst>
              <a:ext uri="{FF2B5EF4-FFF2-40B4-BE49-F238E27FC236}">
                <a16:creationId xmlns:a16="http://schemas.microsoft.com/office/drawing/2014/main" id="{90E4A04D-E357-4841-B35A-506E59E36FB5}"/>
              </a:ext>
            </a:extLst>
          </p:cNvPr>
          <p:cNvGrpSpPr/>
          <p:nvPr/>
        </p:nvGrpSpPr>
        <p:grpSpPr>
          <a:xfrm>
            <a:off x="2186870" y="3551828"/>
            <a:ext cx="589447" cy="606748"/>
            <a:chOff x="2152644" y="2544122"/>
            <a:chExt cx="589447" cy="606748"/>
          </a:xfrm>
        </p:grpSpPr>
        <p:grpSp>
          <p:nvGrpSpPr>
            <p:cNvPr id="80" name="组合 11">
              <a:extLst>
                <a:ext uri="{FF2B5EF4-FFF2-40B4-BE49-F238E27FC236}">
                  <a16:creationId xmlns:a16="http://schemas.microsoft.com/office/drawing/2014/main" id="{3BB19D28-B1D9-4B99-87EE-4A5EAD78D614}"/>
                </a:ext>
              </a:extLst>
            </p:cNvPr>
            <p:cNvGrpSpPr/>
            <p:nvPr/>
          </p:nvGrpSpPr>
          <p:grpSpPr>
            <a:xfrm>
              <a:off x="2152644" y="2544122"/>
              <a:ext cx="589447" cy="606748"/>
              <a:chOff x="1463339" y="1072758"/>
              <a:chExt cx="1546058" cy="1546058"/>
            </a:xfrm>
            <a:effectLst>
              <a:outerShdw blurRad="330200" dist="215900" dir="6900000" sx="81000" sy="81000" algn="t" rotWithShape="0">
                <a:prstClr val="black">
                  <a:alpha val="49000"/>
                </a:prstClr>
              </a:outerShdw>
            </a:effectLst>
          </p:grpSpPr>
          <p:sp>
            <p:nvSpPr>
              <p:cNvPr id="81" name="同心圆 12">
                <a:extLst>
                  <a:ext uri="{FF2B5EF4-FFF2-40B4-BE49-F238E27FC236}">
                    <a16:creationId xmlns:a16="http://schemas.microsoft.com/office/drawing/2014/main" id="{F15B9283-89C8-4ADB-BD97-E7713148523A}"/>
                  </a:ext>
                </a:extLst>
              </p:cNvPr>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solidFill>
                </a:endParaRPr>
              </a:p>
            </p:txBody>
          </p:sp>
          <p:sp>
            <p:nvSpPr>
              <p:cNvPr id="82" name="椭圆 81">
                <a:extLst>
                  <a:ext uri="{FF2B5EF4-FFF2-40B4-BE49-F238E27FC236}">
                    <a16:creationId xmlns:a16="http://schemas.microsoft.com/office/drawing/2014/main" id="{D4CA00CA-9531-4798-BB3A-654C11BC53BE}"/>
                  </a:ext>
                </a:extLst>
              </p:cNvPr>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sp>
          <p:nvSpPr>
            <p:cNvPr id="83" name="椭圆 82">
              <a:extLst>
                <a:ext uri="{FF2B5EF4-FFF2-40B4-BE49-F238E27FC236}">
                  <a16:creationId xmlns:a16="http://schemas.microsoft.com/office/drawing/2014/main" id="{0CE49517-5758-41CB-8406-27036E098DC6}"/>
                </a:ext>
              </a:extLst>
            </p:cNvPr>
            <p:cNvSpPr/>
            <p:nvPr/>
          </p:nvSpPr>
          <p:spPr>
            <a:xfrm>
              <a:off x="2224309" y="2617890"/>
              <a:ext cx="446118" cy="459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2349" tIns="46174" rIns="92349" bIns="46174" rtlCol="0" anchor="ctr"/>
            <a:lstStyle/>
            <a:p>
              <a:pPr algn="ctr"/>
              <a:endParaRPr lang="zh-CN" altLang="en-US" sz="1600" dirty="0"/>
            </a:p>
          </p:txBody>
        </p:sp>
        <p:sp>
          <p:nvSpPr>
            <p:cNvPr id="98" name="TextBox 27">
              <a:extLst>
                <a:ext uri="{FF2B5EF4-FFF2-40B4-BE49-F238E27FC236}">
                  <a16:creationId xmlns:a16="http://schemas.microsoft.com/office/drawing/2014/main" id="{BD5A5D86-C17B-4D20-9537-4E301BF9E489}"/>
                </a:ext>
              </a:extLst>
            </p:cNvPr>
            <p:cNvSpPr txBox="1"/>
            <p:nvPr/>
          </p:nvSpPr>
          <p:spPr>
            <a:xfrm>
              <a:off x="2219604" y="2700666"/>
              <a:ext cx="517781" cy="370163"/>
            </a:xfrm>
            <a:prstGeom prst="rect">
              <a:avLst/>
            </a:prstGeom>
            <a:noFill/>
          </p:spPr>
          <p:txBody>
            <a:bodyPr wrap="square" lIns="92349" tIns="46174" rIns="92349" bIns="46174" rtlCol="0">
              <a:spAutoFit/>
            </a:bodyPr>
            <a:lstStyle/>
            <a:p>
              <a:r>
                <a:rPr lang="en-US" altLang="zh-CN" dirty="0">
                  <a:solidFill>
                    <a:schemeClr val="bg1"/>
                  </a:solidFill>
                  <a:latin typeface="DFGothic-EB" panose="02010609010101010101" pitchFamily="1" charset="-128"/>
                  <a:ea typeface="DFGothic-EB" panose="02010609010101010101" pitchFamily="1" charset="-128"/>
                </a:rPr>
                <a:t>02</a:t>
              </a:r>
              <a:endParaRPr lang="zh-CN" altLang="en-US" dirty="0">
                <a:solidFill>
                  <a:schemeClr val="bg1"/>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127394461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strVal val="2/3*#ppt_w"/>
                                          </p:val>
                                        </p:tav>
                                        <p:tav tm="100000">
                                          <p:val>
                                            <p:strVal val="#ppt_w"/>
                                          </p:val>
                                        </p:tav>
                                      </p:tavLst>
                                    </p:anim>
                                    <p:anim calcmode="lin" valueType="num">
                                      <p:cBhvr>
                                        <p:cTn id="8" dur="500" fill="hold"/>
                                        <p:tgtEl>
                                          <p:spTgt spid="76"/>
                                        </p:tgtEl>
                                        <p:attrNameLst>
                                          <p:attrName>ppt_h</p:attrName>
                                        </p:attrNameLst>
                                      </p:cBhvr>
                                      <p:tavLst>
                                        <p:tav tm="0">
                                          <p:val>
                                            <p:strVal val="2/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strVal val="4/3*#ppt_w"/>
                                          </p:val>
                                        </p:tav>
                                        <p:tav tm="100000">
                                          <p:val>
                                            <p:strVal val="#ppt_w"/>
                                          </p:val>
                                        </p:tav>
                                      </p:tavLst>
                                    </p:anim>
                                    <p:anim calcmode="lin" valueType="num">
                                      <p:cBhvr>
                                        <p:cTn id="12" dur="500" fill="hold"/>
                                        <p:tgtEl>
                                          <p:spTgt spid="79"/>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anim calcmode="lin" valueType="num">
                                      <p:cBhvr>
                                        <p:cTn id="15" dur="500" fill="hold"/>
                                        <p:tgtEl>
                                          <p:spTgt spid="97"/>
                                        </p:tgtEl>
                                        <p:attrNameLst>
                                          <p:attrName>ppt_w</p:attrName>
                                        </p:attrNameLst>
                                      </p:cBhvr>
                                      <p:tavLst>
                                        <p:tav tm="0">
                                          <p:val>
                                            <p:strVal val="4/3*#ppt_w"/>
                                          </p:val>
                                        </p:tav>
                                        <p:tav tm="100000">
                                          <p:val>
                                            <p:strVal val="#ppt_w"/>
                                          </p:val>
                                        </p:tav>
                                      </p:tavLst>
                                    </p:anim>
                                    <p:anim calcmode="lin" valueType="num">
                                      <p:cBhvr>
                                        <p:cTn id="16" dur="500" fill="hold"/>
                                        <p:tgtEl>
                                          <p:spTgt spid="9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ca9507f98750f994ca16ba765fe38613副本.png"/>
          <p:cNvPicPr>
            <a:picLocks noChangeAspect="1" noChangeArrowheads="1"/>
          </p:cNvPicPr>
          <p:nvPr/>
        </p:nvPicPr>
        <p:blipFill>
          <a:blip r:embed="rId3" cstate="print"/>
          <a:srcRect/>
          <a:stretch>
            <a:fillRect/>
          </a:stretch>
        </p:blipFill>
        <p:spPr bwMode="auto">
          <a:xfrm>
            <a:off x="-2256928" y="-1172501"/>
            <a:ext cx="8255000" cy="7289800"/>
          </a:xfrm>
          <a:prstGeom prst="rect">
            <a:avLst/>
          </a:prstGeom>
          <a:noFill/>
        </p:spPr>
      </p:pic>
      <p:sp>
        <p:nvSpPr>
          <p:cNvPr id="10" name="矩形 259"/>
          <p:cNvSpPr>
            <a:spLocks noChangeArrowheads="1"/>
          </p:cNvSpPr>
          <p:nvPr/>
        </p:nvSpPr>
        <p:spPr bwMode="auto">
          <a:xfrm>
            <a:off x="4965192" y="2039273"/>
            <a:ext cx="7013448"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b="1" dirty="0"/>
              <a:t>The Eyes Have It: An Integrated Eye and Face Model for Photorealistic Facial Animation</a:t>
            </a:r>
          </a:p>
        </p:txBody>
      </p:sp>
      <p:sp>
        <p:nvSpPr>
          <p:cNvPr id="11" name="矩形 259"/>
          <p:cNvSpPr>
            <a:spLocks noChangeArrowheads="1"/>
          </p:cNvSpPr>
          <p:nvPr/>
        </p:nvSpPr>
        <p:spPr bwMode="auto">
          <a:xfrm>
            <a:off x="5586910" y="4117679"/>
            <a:ext cx="4512501"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800" dirty="0">
                <a:solidFill>
                  <a:schemeClr val="tx1">
                    <a:lumMod val="65000"/>
                    <a:lumOff val="35000"/>
                  </a:schemeClr>
                </a:solidFill>
                <a:cs typeface="Arial" panose="020B0604020202020204" pitchFamily="34" charset="0"/>
              </a:rPr>
              <a:t>Report Person</a:t>
            </a:r>
            <a:r>
              <a:rPr lang="zh-CN" altLang="en-US" sz="1800" dirty="0">
                <a:solidFill>
                  <a:schemeClr val="tx1">
                    <a:lumMod val="65000"/>
                    <a:lumOff val="35000"/>
                  </a:schemeClr>
                </a:solidFill>
                <a:cs typeface="Arial" panose="020B0604020202020204" pitchFamily="34" charset="0"/>
              </a:rPr>
              <a:t>：林瑞健</a:t>
            </a:r>
          </a:p>
        </p:txBody>
      </p:sp>
    </p:spTree>
    <p:extLst>
      <p:ext uri="{BB962C8B-B14F-4D97-AF65-F5344CB8AC3E}">
        <p14:creationId xmlns:p14="http://schemas.microsoft.com/office/powerpoint/2010/main" val="1933754299"/>
      </p:ext>
    </p:extLst>
  </p:cSld>
  <p:clrMapOvr>
    <a:masterClrMapping/>
  </p:clrMapOvr>
  <p:transition spd="med">
    <p:blinds dir="ver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1493</Words>
  <Application>Microsoft Office PowerPoint</Application>
  <PresentationFormat>宽屏</PresentationFormat>
  <Paragraphs>111</Paragraphs>
  <Slides>19</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DFGothic-EB</vt:lpstr>
      <vt:lpstr>等线</vt:lpstr>
      <vt:lpstr>等线 Light</vt:lpstr>
      <vt:lpstr>宋体</vt:lpstr>
      <vt:lpstr>微软雅黑</vt:lpstr>
      <vt:lpstr>Agency FB</vt:lpstr>
      <vt:lpstr>Arial</vt:lpstr>
      <vt:lpstr>Cambria Math</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瑞健 林</dc:creator>
  <cp:lastModifiedBy>瑞健 林</cp:lastModifiedBy>
  <cp:revision>56</cp:revision>
  <dcterms:created xsi:type="dcterms:W3CDTF">2022-12-30T14:28:31Z</dcterms:created>
  <dcterms:modified xsi:type="dcterms:W3CDTF">2022-12-30T17:20:55Z</dcterms:modified>
</cp:coreProperties>
</file>